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20" r:id="rId3"/>
    <p:sldMasterId id="2147484552" r:id="rId4"/>
    <p:sldMasterId id="2147484561" r:id="rId5"/>
  </p:sldMasterIdLst>
  <p:notesMasterIdLst>
    <p:notesMasterId r:id="rId81"/>
  </p:notesMasterIdLst>
  <p:handoutMasterIdLst>
    <p:handoutMasterId r:id="rId82"/>
  </p:handoutMasterIdLst>
  <p:sldIdLst>
    <p:sldId id="1489" r:id="rId6"/>
    <p:sldId id="1709" r:id="rId7"/>
    <p:sldId id="1720" r:id="rId8"/>
    <p:sldId id="1721" r:id="rId9"/>
    <p:sldId id="1725" r:id="rId10"/>
    <p:sldId id="1710" r:id="rId11"/>
    <p:sldId id="1711" r:id="rId12"/>
    <p:sldId id="1563" r:id="rId13"/>
    <p:sldId id="1712" r:id="rId14"/>
    <p:sldId id="1726" r:id="rId15"/>
    <p:sldId id="1670" r:id="rId16"/>
    <p:sldId id="1717" r:id="rId17"/>
    <p:sldId id="1714" r:id="rId18"/>
    <p:sldId id="1647" r:id="rId19"/>
    <p:sldId id="1646" r:id="rId20"/>
    <p:sldId id="1648" r:id="rId21"/>
    <p:sldId id="1649" r:id="rId22"/>
    <p:sldId id="1715" r:id="rId23"/>
    <p:sldId id="1666" r:id="rId24"/>
    <p:sldId id="1655" r:id="rId25"/>
    <p:sldId id="1656" r:id="rId26"/>
    <p:sldId id="1657" r:id="rId27"/>
    <p:sldId id="1658" r:id="rId28"/>
    <p:sldId id="1659" r:id="rId29"/>
    <p:sldId id="1660" r:id="rId30"/>
    <p:sldId id="1661" r:id="rId31"/>
    <p:sldId id="1662" r:id="rId32"/>
    <p:sldId id="1663" r:id="rId33"/>
    <p:sldId id="1716" r:id="rId34"/>
    <p:sldId id="1532" r:id="rId35"/>
    <p:sldId id="1555" r:id="rId36"/>
    <p:sldId id="1718" r:id="rId37"/>
    <p:sldId id="1706" r:id="rId38"/>
    <p:sldId id="1672" r:id="rId39"/>
    <p:sldId id="1589" r:id="rId40"/>
    <p:sldId id="1590" r:id="rId41"/>
    <p:sldId id="1634" r:id="rId42"/>
    <p:sldId id="1615" r:id="rId43"/>
    <p:sldId id="1616" r:id="rId44"/>
    <p:sldId id="1617" r:id="rId45"/>
    <p:sldId id="1618" r:id="rId46"/>
    <p:sldId id="1619" r:id="rId47"/>
    <p:sldId id="1620" r:id="rId48"/>
    <p:sldId id="1621" r:id="rId49"/>
    <p:sldId id="1673" r:id="rId50"/>
    <p:sldId id="1674" r:id="rId51"/>
    <p:sldId id="1675" r:id="rId52"/>
    <p:sldId id="1676" r:id="rId53"/>
    <p:sldId id="1677" r:id="rId54"/>
    <p:sldId id="1678" r:id="rId55"/>
    <p:sldId id="1679" r:id="rId56"/>
    <p:sldId id="1680" r:id="rId57"/>
    <p:sldId id="1681" r:id="rId58"/>
    <p:sldId id="1682" r:id="rId59"/>
    <p:sldId id="1683" r:id="rId60"/>
    <p:sldId id="1684" r:id="rId61"/>
    <p:sldId id="1685" r:id="rId62"/>
    <p:sldId id="1686" r:id="rId63"/>
    <p:sldId id="1687" r:id="rId64"/>
    <p:sldId id="1688" r:id="rId65"/>
    <p:sldId id="1689" r:id="rId66"/>
    <p:sldId id="1690" r:id="rId67"/>
    <p:sldId id="1691" r:id="rId68"/>
    <p:sldId id="1692" r:id="rId69"/>
    <p:sldId id="1693" r:id="rId70"/>
    <p:sldId id="1694" r:id="rId71"/>
    <p:sldId id="1695" r:id="rId72"/>
    <p:sldId id="1696" r:id="rId73"/>
    <p:sldId id="1698" r:id="rId74"/>
    <p:sldId id="1664" r:id="rId75"/>
    <p:sldId id="1699" r:id="rId76"/>
    <p:sldId id="1700" r:id="rId77"/>
    <p:sldId id="1701" r:id="rId78"/>
    <p:sldId id="1702" r:id="rId79"/>
    <p:sldId id="1703" r:id="rId8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709"/>
          </p14:sldIdLst>
        </p14:section>
        <p14:section name="Azure Automation" id="{C65941C9-4A74-46D7-A463-51F006961ED0}">
          <p14:sldIdLst>
            <p14:sldId id="1720"/>
            <p14:sldId id="1721"/>
            <p14:sldId id="1725"/>
          </p14:sldIdLst>
        </p14:section>
        <p14:section name="Azure Automation" id="{2C688818-2656-4364-857A-562840DDD80C}">
          <p14:sldIdLst>
            <p14:sldId id="1710"/>
            <p14:sldId id="1711"/>
            <p14:sldId id="1563"/>
            <p14:sldId id="1712"/>
            <p14:sldId id="1726"/>
            <p14:sldId id="1670"/>
            <p14:sldId id="1717"/>
          </p14:sldIdLst>
        </p14:section>
        <p14:section name="Hybrid Automation" id="{C7652BD8-5154-4087-A63B-16F8444E4262}">
          <p14:sldIdLst>
            <p14:sldId id="1714"/>
            <p14:sldId id="1647"/>
            <p14:sldId id="1646"/>
            <p14:sldId id="1648"/>
            <p14:sldId id="1649"/>
          </p14:sldIdLst>
        </p14:section>
        <p14:section name="Other automation options" id="{0BFBC93F-92E7-49EA-8FE7-21C4F8FCB6C9}">
          <p14:sldIdLst>
            <p14:sldId id="1715"/>
            <p14:sldId id="1666"/>
            <p14:sldId id="1655"/>
            <p14:sldId id="1656"/>
            <p14:sldId id="1657"/>
            <p14:sldId id="1658"/>
            <p14:sldId id="1659"/>
            <p14:sldId id="1660"/>
            <p14:sldId id="1661"/>
            <p14:sldId id="1662"/>
            <p14:sldId id="1663"/>
          </p14:sldIdLst>
        </p14:section>
        <p14:section name="Conclusion" id="{7EBF7387-3079-4248-89A0-0AA300D33B53}">
          <p14:sldIdLst>
            <p14:sldId id="1716"/>
            <p14:sldId id="1532"/>
          </p14:sldIdLst>
        </p14:section>
        <p14:section name="Appendix" id="{F2953DCD-F1FB-4CBA-95C0-10FCF6895157}">
          <p14:sldIdLst>
            <p14:sldId id="1555"/>
            <p14:sldId id="1718"/>
            <p14:sldId id="1706"/>
            <p14:sldId id="1672"/>
            <p14:sldId id="1589"/>
            <p14:sldId id="1590"/>
            <p14:sldId id="1634"/>
            <p14:sldId id="1615"/>
            <p14:sldId id="1616"/>
            <p14:sldId id="1617"/>
            <p14:sldId id="1618"/>
            <p14:sldId id="1619"/>
            <p14:sldId id="1620"/>
            <p14:sldId id="1621"/>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8"/>
            <p14:sldId id="1664"/>
            <p14:sldId id="1699"/>
            <p14:sldId id="1700"/>
            <p14:sldId id="1701"/>
            <p14:sldId id="1702"/>
            <p14:sldId id="17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353535"/>
    <a:srgbClr val="FFFFFF"/>
    <a:srgbClr val="0078D7"/>
    <a:srgbClr val="500050"/>
    <a:srgbClr val="000000"/>
    <a:srgbClr val="FF8C00"/>
    <a:srgbClr val="D83B01"/>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5DB49-1428-4EA3-9E43-C552A4D65957}" v="2" dt="2020-03-05T18:39:27.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84429" autoAdjust="0"/>
  </p:normalViewPr>
  <p:slideViewPr>
    <p:cSldViewPr>
      <p:cViewPr varScale="1">
        <p:scale>
          <a:sx n="90" d="100"/>
          <a:sy n="90" d="100"/>
        </p:scale>
        <p:origin x="66" y="25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81A0EB-7ECC-40A4-835B-94FFB7F405E8}" type="doc">
      <dgm:prSet loTypeId="urn:microsoft.com/office/officeart/2005/8/layout/hierarchy4" loCatId="relationship" qsTypeId="urn:microsoft.com/office/officeart/2005/8/quickstyle/simple1" qsCatId="simple" csTypeId="urn:microsoft.com/office/officeart/2005/8/colors/colorful3" csCatId="colorful" phldr="1"/>
      <dgm:spPr/>
      <dgm:t>
        <a:bodyPr/>
        <a:lstStyle/>
        <a:p>
          <a:endParaRPr lang="en-US"/>
        </a:p>
      </dgm:t>
    </dgm:pt>
    <dgm:pt modelId="{0808959E-6043-4CF9-BF4A-1E8F5F674E30}">
      <dgm:prSet phldrT="[Text]"/>
      <dgm:spPr/>
      <dgm:t>
        <a:bodyPr/>
        <a:lstStyle/>
        <a:p>
          <a:r>
            <a:rPr lang="en-US"/>
            <a:t>Partners</a:t>
          </a:r>
        </a:p>
      </dgm:t>
    </dgm:pt>
    <dgm:pt modelId="{6A946E94-4AF8-4AB3-9439-928623D68C0A}" type="parTrans" cxnId="{2557DCC9-B7C3-4F81-8317-A0FF8C7F04E9}">
      <dgm:prSet/>
      <dgm:spPr/>
      <dgm:t>
        <a:bodyPr/>
        <a:lstStyle/>
        <a:p>
          <a:endParaRPr lang="en-US"/>
        </a:p>
      </dgm:t>
    </dgm:pt>
    <dgm:pt modelId="{EFC7637A-E114-4DE8-88D2-E06E67B2FAD7}" type="sibTrans" cxnId="{2557DCC9-B7C3-4F81-8317-A0FF8C7F04E9}">
      <dgm:prSet/>
      <dgm:spPr/>
      <dgm:t>
        <a:bodyPr/>
        <a:lstStyle/>
        <a:p>
          <a:endParaRPr lang="en-US"/>
        </a:p>
      </dgm:t>
    </dgm:pt>
    <dgm:pt modelId="{A2C18E28-ED47-4C8F-926A-432B6AF090A6}">
      <dgm:prSet phldrT="[Text]"/>
      <dgm:spPr/>
      <dgm:t>
        <a:bodyPr/>
        <a:lstStyle/>
        <a:p>
          <a:r>
            <a:rPr lang="en-US"/>
            <a:t>OEMs</a:t>
          </a:r>
        </a:p>
      </dgm:t>
    </dgm:pt>
    <dgm:pt modelId="{31974513-8E39-460A-A9D7-75D5E28BD0EB}" type="parTrans" cxnId="{7A9B53FD-B371-469A-B243-B3FB861C4557}">
      <dgm:prSet/>
      <dgm:spPr/>
      <dgm:t>
        <a:bodyPr/>
        <a:lstStyle/>
        <a:p>
          <a:endParaRPr lang="en-US"/>
        </a:p>
      </dgm:t>
    </dgm:pt>
    <dgm:pt modelId="{02489E5B-8D4A-46CC-B9C1-D5A2F71A2B27}" type="sibTrans" cxnId="{7A9B53FD-B371-469A-B243-B3FB861C4557}">
      <dgm:prSet/>
      <dgm:spPr/>
      <dgm:t>
        <a:bodyPr/>
        <a:lstStyle/>
        <a:p>
          <a:endParaRPr lang="en-US"/>
        </a:p>
      </dgm:t>
    </dgm:pt>
    <dgm:pt modelId="{E2480F38-5A79-415C-9BE1-572B1E8BDDD4}">
      <dgm:prSet phldrT="[Text]"/>
      <dgm:spPr/>
      <dgm:t>
        <a:bodyPr/>
        <a:lstStyle/>
        <a:p>
          <a:r>
            <a:rPr lang="en-US"/>
            <a:t>ISVs</a:t>
          </a:r>
        </a:p>
      </dgm:t>
    </dgm:pt>
    <dgm:pt modelId="{EE2E0005-F6EB-41BB-B148-61B942EFE13B}" type="parTrans" cxnId="{8509B0E3-5412-4807-A09B-48E537CA06DC}">
      <dgm:prSet/>
      <dgm:spPr/>
      <dgm:t>
        <a:bodyPr/>
        <a:lstStyle/>
        <a:p>
          <a:endParaRPr lang="en-US"/>
        </a:p>
      </dgm:t>
    </dgm:pt>
    <dgm:pt modelId="{DFE44300-919F-4B2A-8D8A-C93567A11278}" type="sibTrans" cxnId="{8509B0E3-5412-4807-A09B-48E537CA06DC}">
      <dgm:prSet/>
      <dgm:spPr/>
      <dgm:t>
        <a:bodyPr/>
        <a:lstStyle/>
        <a:p>
          <a:endParaRPr lang="en-US"/>
        </a:p>
      </dgm:t>
    </dgm:pt>
    <dgm:pt modelId="{3743F8D5-1E7C-4767-A1B2-84D4DA18D25F}">
      <dgm:prSet phldrT="[Text]"/>
      <dgm:spPr/>
      <dgm:t>
        <a:bodyPr/>
        <a:lstStyle/>
        <a:p>
          <a:r>
            <a:rPr lang="en-US"/>
            <a:t>Automation products</a:t>
          </a:r>
        </a:p>
      </dgm:t>
    </dgm:pt>
    <dgm:pt modelId="{E03A51FF-F493-4792-855D-844F2AD16B57}" type="parTrans" cxnId="{167568CD-D536-4724-B685-CF1B1391F707}">
      <dgm:prSet/>
      <dgm:spPr/>
      <dgm:t>
        <a:bodyPr/>
        <a:lstStyle/>
        <a:p>
          <a:endParaRPr lang="en-US"/>
        </a:p>
      </dgm:t>
    </dgm:pt>
    <dgm:pt modelId="{10F985F3-E26E-47A7-9B04-3919CE9BF353}" type="sibTrans" cxnId="{167568CD-D536-4724-B685-CF1B1391F707}">
      <dgm:prSet/>
      <dgm:spPr/>
      <dgm:t>
        <a:bodyPr/>
        <a:lstStyle/>
        <a:p>
          <a:endParaRPr lang="en-US"/>
        </a:p>
      </dgm:t>
    </dgm:pt>
    <dgm:pt modelId="{47DC60ED-2988-4A18-BEFB-2749C7C5C239}">
      <dgm:prSet phldrT="[Text]"/>
      <dgm:spPr/>
      <dgm:t>
        <a:bodyPr/>
        <a:lstStyle/>
        <a:p>
          <a:r>
            <a:rPr lang="en-US"/>
            <a:t>Management products</a:t>
          </a:r>
        </a:p>
      </dgm:t>
    </dgm:pt>
    <dgm:pt modelId="{F1224A9A-6066-4655-82E7-D9CCDFAAD695}" type="parTrans" cxnId="{98FC4427-A5EE-46FD-B920-DF9BA0D7234D}">
      <dgm:prSet/>
      <dgm:spPr/>
      <dgm:t>
        <a:bodyPr/>
        <a:lstStyle/>
        <a:p>
          <a:endParaRPr lang="en-US"/>
        </a:p>
      </dgm:t>
    </dgm:pt>
    <dgm:pt modelId="{364A7B48-1806-4354-82E4-62078E5B84AE}" type="sibTrans" cxnId="{98FC4427-A5EE-46FD-B920-DF9BA0D7234D}">
      <dgm:prSet/>
      <dgm:spPr/>
      <dgm:t>
        <a:bodyPr/>
        <a:lstStyle/>
        <a:p>
          <a:endParaRPr lang="en-US"/>
        </a:p>
      </dgm:t>
    </dgm:pt>
    <dgm:pt modelId="{7487AB75-F281-4876-B999-CB8E4F4BA9E5}" type="pres">
      <dgm:prSet presAssocID="{C281A0EB-7ECC-40A4-835B-94FFB7F405E8}" presName="Name0" presStyleCnt="0">
        <dgm:presLayoutVars>
          <dgm:chPref val="1"/>
          <dgm:dir/>
          <dgm:animOne val="branch"/>
          <dgm:animLvl val="lvl"/>
          <dgm:resizeHandles/>
        </dgm:presLayoutVars>
      </dgm:prSet>
      <dgm:spPr/>
    </dgm:pt>
    <dgm:pt modelId="{5C5940E0-D3FC-4307-8205-9FCA14A603FA}" type="pres">
      <dgm:prSet presAssocID="{0808959E-6043-4CF9-BF4A-1E8F5F674E30}" presName="vertOne" presStyleCnt="0"/>
      <dgm:spPr/>
    </dgm:pt>
    <dgm:pt modelId="{09F30566-B85E-4413-ADCC-BA22921E69A3}" type="pres">
      <dgm:prSet presAssocID="{0808959E-6043-4CF9-BF4A-1E8F5F674E30}" presName="txOne" presStyleLbl="node0" presStyleIdx="0" presStyleCnt="1">
        <dgm:presLayoutVars>
          <dgm:chPref val="3"/>
        </dgm:presLayoutVars>
      </dgm:prSet>
      <dgm:spPr/>
    </dgm:pt>
    <dgm:pt modelId="{3187D215-5579-45E6-B48C-A81F94D848BB}" type="pres">
      <dgm:prSet presAssocID="{0808959E-6043-4CF9-BF4A-1E8F5F674E30}" presName="parTransOne" presStyleCnt="0"/>
      <dgm:spPr/>
    </dgm:pt>
    <dgm:pt modelId="{B743A17E-9652-43F7-94FC-3A8608A387BE}" type="pres">
      <dgm:prSet presAssocID="{0808959E-6043-4CF9-BF4A-1E8F5F674E30}" presName="horzOne" presStyleCnt="0"/>
      <dgm:spPr/>
    </dgm:pt>
    <dgm:pt modelId="{96E64570-AA3F-4304-B11D-D16E5D6FC36A}" type="pres">
      <dgm:prSet presAssocID="{A2C18E28-ED47-4C8F-926A-432B6AF090A6}" presName="vertTwo" presStyleCnt="0"/>
      <dgm:spPr/>
    </dgm:pt>
    <dgm:pt modelId="{63A27FD9-4E86-493A-8886-C4722EFAC990}" type="pres">
      <dgm:prSet presAssocID="{A2C18E28-ED47-4C8F-926A-432B6AF090A6}" presName="txTwo" presStyleLbl="node2" presStyleIdx="0" presStyleCnt="2">
        <dgm:presLayoutVars>
          <dgm:chPref val="3"/>
        </dgm:presLayoutVars>
      </dgm:prSet>
      <dgm:spPr/>
    </dgm:pt>
    <dgm:pt modelId="{B5F31A25-2C5B-40AD-B799-B83C60A05A28}" type="pres">
      <dgm:prSet presAssocID="{A2C18E28-ED47-4C8F-926A-432B6AF090A6}" presName="parTransTwo" presStyleCnt="0"/>
      <dgm:spPr/>
    </dgm:pt>
    <dgm:pt modelId="{9128D82F-853D-4629-B200-ADE66820F6E7}" type="pres">
      <dgm:prSet presAssocID="{A2C18E28-ED47-4C8F-926A-432B6AF090A6}" presName="horzTwo" presStyleCnt="0"/>
      <dgm:spPr/>
    </dgm:pt>
    <dgm:pt modelId="{3C094707-4DE5-4A46-B3B1-27B720ED961B}" type="pres">
      <dgm:prSet presAssocID="{47DC60ED-2988-4A18-BEFB-2749C7C5C239}" presName="vertThree" presStyleCnt="0"/>
      <dgm:spPr/>
    </dgm:pt>
    <dgm:pt modelId="{1879AFA9-61C1-4C25-9645-072A0A0D90E2}" type="pres">
      <dgm:prSet presAssocID="{47DC60ED-2988-4A18-BEFB-2749C7C5C239}" presName="txThree" presStyleLbl="node3" presStyleIdx="0" presStyleCnt="2">
        <dgm:presLayoutVars>
          <dgm:chPref val="3"/>
        </dgm:presLayoutVars>
      </dgm:prSet>
      <dgm:spPr/>
    </dgm:pt>
    <dgm:pt modelId="{DB3E2B5B-4FD7-4EA7-BCF9-4F1409395E91}" type="pres">
      <dgm:prSet presAssocID="{47DC60ED-2988-4A18-BEFB-2749C7C5C239}" presName="horzThree" presStyleCnt="0"/>
      <dgm:spPr/>
    </dgm:pt>
    <dgm:pt modelId="{422975DB-2A38-46D7-8AE2-1BFE9C38DEFE}" type="pres">
      <dgm:prSet presAssocID="{02489E5B-8D4A-46CC-B9C1-D5A2F71A2B27}" presName="sibSpaceTwo" presStyleCnt="0"/>
      <dgm:spPr/>
    </dgm:pt>
    <dgm:pt modelId="{1B31BD8B-2A85-4704-BAA0-3B378C1E1BBF}" type="pres">
      <dgm:prSet presAssocID="{E2480F38-5A79-415C-9BE1-572B1E8BDDD4}" presName="vertTwo" presStyleCnt="0"/>
      <dgm:spPr/>
    </dgm:pt>
    <dgm:pt modelId="{5894B111-44EF-4F25-BB6A-B6DEE61FD2A9}" type="pres">
      <dgm:prSet presAssocID="{E2480F38-5A79-415C-9BE1-572B1E8BDDD4}" presName="txTwo" presStyleLbl="node2" presStyleIdx="1" presStyleCnt="2">
        <dgm:presLayoutVars>
          <dgm:chPref val="3"/>
        </dgm:presLayoutVars>
      </dgm:prSet>
      <dgm:spPr/>
    </dgm:pt>
    <dgm:pt modelId="{AC29F083-A9AA-4246-92A5-C1BB27B159CC}" type="pres">
      <dgm:prSet presAssocID="{E2480F38-5A79-415C-9BE1-572B1E8BDDD4}" presName="parTransTwo" presStyleCnt="0"/>
      <dgm:spPr/>
    </dgm:pt>
    <dgm:pt modelId="{340591AC-78C0-4EC5-B635-3BBBDEEE1D92}" type="pres">
      <dgm:prSet presAssocID="{E2480F38-5A79-415C-9BE1-572B1E8BDDD4}" presName="horzTwo" presStyleCnt="0"/>
      <dgm:spPr/>
    </dgm:pt>
    <dgm:pt modelId="{03D7F8F3-53A1-4730-A83A-6B47F85E42B3}" type="pres">
      <dgm:prSet presAssocID="{3743F8D5-1E7C-4767-A1B2-84D4DA18D25F}" presName="vertThree" presStyleCnt="0"/>
      <dgm:spPr/>
    </dgm:pt>
    <dgm:pt modelId="{A0A3A457-4C51-4CC8-AE68-59F71BFF3024}" type="pres">
      <dgm:prSet presAssocID="{3743F8D5-1E7C-4767-A1B2-84D4DA18D25F}" presName="txThree" presStyleLbl="node3" presStyleIdx="1" presStyleCnt="2">
        <dgm:presLayoutVars>
          <dgm:chPref val="3"/>
        </dgm:presLayoutVars>
      </dgm:prSet>
      <dgm:spPr/>
    </dgm:pt>
    <dgm:pt modelId="{72FC55F0-294A-4E3A-AC31-D7E5583C0D14}" type="pres">
      <dgm:prSet presAssocID="{3743F8D5-1E7C-4767-A1B2-84D4DA18D25F}" presName="horzThree" presStyleCnt="0"/>
      <dgm:spPr/>
    </dgm:pt>
  </dgm:ptLst>
  <dgm:cxnLst>
    <dgm:cxn modelId="{98FC4427-A5EE-46FD-B920-DF9BA0D7234D}" srcId="{A2C18E28-ED47-4C8F-926A-432B6AF090A6}" destId="{47DC60ED-2988-4A18-BEFB-2749C7C5C239}" srcOrd="0" destOrd="0" parTransId="{F1224A9A-6066-4655-82E7-D9CCDFAAD695}" sibTransId="{364A7B48-1806-4354-82E4-62078E5B84AE}"/>
    <dgm:cxn modelId="{CE96663D-BB98-4B69-9414-14FB64EA1049}" type="presOf" srcId="{A2C18E28-ED47-4C8F-926A-432B6AF090A6}" destId="{63A27FD9-4E86-493A-8886-C4722EFAC990}" srcOrd="0" destOrd="0" presId="urn:microsoft.com/office/officeart/2005/8/layout/hierarchy4"/>
    <dgm:cxn modelId="{C9EEE191-044C-47E3-A168-83E5CC88CA26}" type="presOf" srcId="{0808959E-6043-4CF9-BF4A-1E8F5F674E30}" destId="{09F30566-B85E-4413-ADCC-BA22921E69A3}" srcOrd="0" destOrd="0" presId="urn:microsoft.com/office/officeart/2005/8/layout/hierarchy4"/>
    <dgm:cxn modelId="{9182E29A-7E43-402B-B839-A2CAE7101AC6}" type="presOf" srcId="{47DC60ED-2988-4A18-BEFB-2749C7C5C239}" destId="{1879AFA9-61C1-4C25-9645-072A0A0D90E2}" srcOrd="0" destOrd="0" presId="urn:microsoft.com/office/officeart/2005/8/layout/hierarchy4"/>
    <dgm:cxn modelId="{A6D594C6-5E6F-451F-9DA7-C861E0E450A0}" type="presOf" srcId="{3743F8D5-1E7C-4767-A1B2-84D4DA18D25F}" destId="{A0A3A457-4C51-4CC8-AE68-59F71BFF3024}" srcOrd="0" destOrd="0" presId="urn:microsoft.com/office/officeart/2005/8/layout/hierarchy4"/>
    <dgm:cxn modelId="{2557DCC9-B7C3-4F81-8317-A0FF8C7F04E9}" srcId="{C281A0EB-7ECC-40A4-835B-94FFB7F405E8}" destId="{0808959E-6043-4CF9-BF4A-1E8F5F674E30}" srcOrd="0" destOrd="0" parTransId="{6A946E94-4AF8-4AB3-9439-928623D68C0A}" sibTransId="{EFC7637A-E114-4DE8-88D2-E06E67B2FAD7}"/>
    <dgm:cxn modelId="{167568CD-D536-4724-B685-CF1B1391F707}" srcId="{E2480F38-5A79-415C-9BE1-572B1E8BDDD4}" destId="{3743F8D5-1E7C-4767-A1B2-84D4DA18D25F}" srcOrd="0" destOrd="0" parTransId="{E03A51FF-F493-4792-855D-844F2AD16B57}" sibTransId="{10F985F3-E26E-47A7-9B04-3919CE9BF353}"/>
    <dgm:cxn modelId="{60DCD0D2-FE90-4C75-A6E5-1C3CE18086C9}" type="presOf" srcId="{C281A0EB-7ECC-40A4-835B-94FFB7F405E8}" destId="{7487AB75-F281-4876-B999-CB8E4F4BA9E5}" srcOrd="0" destOrd="0" presId="urn:microsoft.com/office/officeart/2005/8/layout/hierarchy4"/>
    <dgm:cxn modelId="{8509B0E3-5412-4807-A09B-48E537CA06DC}" srcId="{0808959E-6043-4CF9-BF4A-1E8F5F674E30}" destId="{E2480F38-5A79-415C-9BE1-572B1E8BDDD4}" srcOrd="1" destOrd="0" parTransId="{EE2E0005-F6EB-41BB-B148-61B942EFE13B}" sibTransId="{DFE44300-919F-4B2A-8D8A-C93567A11278}"/>
    <dgm:cxn modelId="{BFD621E8-0328-47CD-994D-020CC9FAC870}" type="presOf" srcId="{E2480F38-5A79-415C-9BE1-572B1E8BDDD4}" destId="{5894B111-44EF-4F25-BB6A-B6DEE61FD2A9}" srcOrd="0" destOrd="0" presId="urn:microsoft.com/office/officeart/2005/8/layout/hierarchy4"/>
    <dgm:cxn modelId="{7A9B53FD-B371-469A-B243-B3FB861C4557}" srcId="{0808959E-6043-4CF9-BF4A-1E8F5F674E30}" destId="{A2C18E28-ED47-4C8F-926A-432B6AF090A6}" srcOrd="0" destOrd="0" parTransId="{31974513-8E39-460A-A9D7-75D5E28BD0EB}" sibTransId="{02489E5B-8D4A-46CC-B9C1-D5A2F71A2B27}"/>
    <dgm:cxn modelId="{7948206A-E21D-4DA3-8C80-73E82FCA5271}" type="presParOf" srcId="{7487AB75-F281-4876-B999-CB8E4F4BA9E5}" destId="{5C5940E0-D3FC-4307-8205-9FCA14A603FA}" srcOrd="0" destOrd="0" presId="urn:microsoft.com/office/officeart/2005/8/layout/hierarchy4"/>
    <dgm:cxn modelId="{9B6BA210-BB15-475E-9B89-7FF91CB02F9C}" type="presParOf" srcId="{5C5940E0-D3FC-4307-8205-9FCA14A603FA}" destId="{09F30566-B85E-4413-ADCC-BA22921E69A3}" srcOrd="0" destOrd="0" presId="urn:microsoft.com/office/officeart/2005/8/layout/hierarchy4"/>
    <dgm:cxn modelId="{FCB5C45C-1912-4F55-9C7D-E6FD4B14B774}" type="presParOf" srcId="{5C5940E0-D3FC-4307-8205-9FCA14A603FA}" destId="{3187D215-5579-45E6-B48C-A81F94D848BB}" srcOrd="1" destOrd="0" presId="urn:microsoft.com/office/officeart/2005/8/layout/hierarchy4"/>
    <dgm:cxn modelId="{1B6DDC46-F730-4779-A6DE-E10E2E452C2E}" type="presParOf" srcId="{5C5940E0-D3FC-4307-8205-9FCA14A603FA}" destId="{B743A17E-9652-43F7-94FC-3A8608A387BE}" srcOrd="2" destOrd="0" presId="urn:microsoft.com/office/officeart/2005/8/layout/hierarchy4"/>
    <dgm:cxn modelId="{D579B9E4-6299-4E6B-8855-E7FB81788C53}" type="presParOf" srcId="{B743A17E-9652-43F7-94FC-3A8608A387BE}" destId="{96E64570-AA3F-4304-B11D-D16E5D6FC36A}" srcOrd="0" destOrd="0" presId="urn:microsoft.com/office/officeart/2005/8/layout/hierarchy4"/>
    <dgm:cxn modelId="{9853C4B4-DE40-4FE1-B6B0-F54AC99F5834}" type="presParOf" srcId="{96E64570-AA3F-4304-B11D-D16E5D6FC36A}" destId="{63A27FD9-4E86-493A-8886-C4722EFAC990}" srcOrd="0" destOrd="0" presId="urn:microsoft.com/office/officeart/2005/8/layout/hierarchy4"/>
    <dgm:cxn modelId="{AF405E99-7971-40A2-922A-19DE87A7FED9}" type="presParOf" srcId="{96E64570-AA3F-4304-B11D-D16E5D6FC36A}" destId="{B5F31A25-2C5B-40AD-B799-B83C60A05A28}" srcOrd="1" destOrd="0" presId="urn:microsoft.com/office/officeart/2005/8/layout/hierarchy4"/>
    <dgm:cxn modelId="{A94DCE6C-A701-45FB-B762-AA6F2A958651}" type="presParOf" srcId="{96E64570-AA3F-4304-B11D-D16E5D6FC36A}" destId="{9128D82F-853D-4629-B200-ADE66820F6E7}" srcOrd="2" destOrd="0" presId="urn:microsoft.com/office/officeart/2005/8/layout/hierarchy4"/>
    <dgm:cxn modelId="{1D94630E-13A7-4FA0-BDE8-1CAF4D86BA97}" type="presParOf" srcId="{9128D82F-853D-4629-B200-ADE66820F6E7}" destId="{3C094707-4DE5-4A46-B3B1-27B720ED961B}" srcOrd="0" destOrd="0" presId="urn:microsoft.com/office/officeart/2005/8/layout/hierarchy4"/>
    <dgm:cxn modelId="{9ADABC0D-6CEB-4C60-A13B-82DF0049F75F}" type="presParOf" srcId="{3C094707-4DE5-4A46-B3B1-27B720ED961B}" destId="{1879AFA9-61C1-4C25-9645-072A0A0D90E2}" srcOrd="0" destOrd="0" presId="urn:microsoft.com/office/officeart/2005/8/layout/hierarchy4"/>
    <dgm:cxn modelId="{2DD75A82-AB49-4C7A-B368-1E766D27461F}" type="presParOf" srcId="{3C094707-4DE5-4A46-B3B1-27B720ED961B}" destId="{DB3E2B5B-4FD7-4EA7-BCF9-4F1409395E91}" srcOrd="1" destOrd="0" presId="urn:microsoft.com/office/officeart/2005/8/layout/hierarchy4"/>
    <dgm:cxn modelId="{0EDE57ED-81E9-4CF1-977E-A5530FF05F0F}" type="presParOf" srcId="{B743A17E-9652-43F7-94FC-3A8608A387BE}" destId="{422975DB-2A38-46D7-8AE2-1BFE9C38DEFE}" srcOrd="1" destOrd="0" presId="urn:microsoft.com/office/officeart/2005/8/layout/hierarchy4"/>
    <dgm:cxn modelId="{E8616B70-D84D-4F98-9763-96400BADB664}" type="presParOf" srcId="{B743A17E-9652-43F7-94FC-3A8608A387BE}" destId="{1B31BD8B-2A85-4704-BAA0-3B378C1E1BBF}" srcOrd="2" destOrd="0" presId="urn:microsoft.com/office/officeart/2005/8/layout/hierarchy4"/>
    <dgm:cxn modelId="{12E0B565-FB87-45D5-B406-1D8B8EDE333D}" type="presParOf" srcId="{1B31BD8B-2A85-4704-BAA0-3B378C1E1BBF}" destId="{5894B111-44EF-4F25-BB6A-B6DEE61FD2A9}" srcOrd="0" destOrd="0" presId="urn:microsoft.com/office/officeart/2005/8/layout/hierarchy4"/>
    <dgm:cxn modelId="{C983ED19-61ED-42CA-BD20-94680B7FE841}" type="presParOf" srcId="{1B31BD8B-2A85-4704-BAA0-3B378C1E1BBF}" destId="{AC29F083-A9AA-4246-92A5-C1BB27B159CC}" srcOrd="1" destOrd="0" presId="urn:microsoft.com/office/officeart/2005/8/layout/hierarchy4"/>
    <dgm:cxn modelId="{FC994272-AFFB-4803-9B48-9FE0D9E0B418}" type="presParOf" srcId="{1B31BD8B-2A85-4704-BAA0-3B378C1E1BBF}" destId="{340591AC-78C0-4EC5-B635-3BBBDEEE1D92}" srcOrd="2" destOrd="0" presId="urn:microsoft.com/office/officeart/2005/8/layout/hierarchy4"/>
    <dgm:cxn modelId="{EA4D78D4-9D6C-479F-AE7C-B0B20FF18737}" type="presParOf" srcId="{340591AC-78C0-4EC5-B635-3BBBDEEE1D92}" destId="{03D7F8F3-53A1-4730-A83A-6B47F85E42B3}" srcOrd="0" destOrd="0" presId="urn:microsoft.com/office/officeart/2005/8/layout/hierarchy4"/>
    <dgm:cxn modelId="{2F911FBA-C4B1-4066-81D2-DE4192AD2115}" type="presParOf" srcId="{03D7F8F3-53A1-4730-A83A-6B47F85E42B3}" destId="{A0A3A457-4C51-4CC8-AE68-59F71BFF3024}" srcOrd="0" destOrd="0" presId="urn:microsoft.com/office/officeart/2005/8/layout/hierarchy4"/>
    <dgm:cxn modelId="{9C1E1063-BDA5-4DDC-BD07-795AEDB0756C}" type="presParOf" srcId="{03D7F8F3-53A1-4730-A83A-6B47F85E42B3}" destId="{72FC55F0-294A-4E3A-AC31-D7E5583C0D1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3CCC5-504B-4CE9-AAAF-BC46A62ED990}" type="doc">
      <dgm:prSet loTypeId="urn:microsoft.com/office/officeart/2005/8/layout/hierarchy4" loCatId="relationship" qsTypeId="urn:microsoft.com/office/officeart/2005/8/quickstyle/simple1" qsCatId="simple" csTypeId="urn:microsoft.com/office/officeart/2005/8/colors/colorful5" csCatId="colorful" phldr="1"/>
      <dgm:spPr/>
      <dgm:t>
        <a:bodyPr/>
        <a:lstStyle/>
        <a:p>
          <a:endParaRPr lang="en-US"/>
        </a:p>
      </dgm:t>
    </dgm:pt>
    <dgm:pt modelId="{72D0B546-5757-4D42-B28E-CE1A40078F1E}">
      <dgm:prSet phldrT="[Text]"/>
      <dgm:spPr/>
      <dgm:t>
        <a:bodyPr/>
        <a:lstStyle/>
        <a:p>
          <a:r>
            <a:rPr lang="en-US"/>
            <a:t>Windows Server</a:t>
          </a:r>
        </a:p>
      </dgm:t>
    </dgm:pt>
    <dgm:pt modelId="{376DD0B8-DAA0-4F7D-B7FA-DECE2B4FD211}" type="parTrans" cxnId="{160F13DF-112B-4E25-B921-EB39581CF967}">
      <dgm:prSet/>
      <dgm:spPr/>
      <dgm:t>
        <a:bodyPr/>
        <a:lstStyle/>
        <a:p>
          <a:endParaRPr lang="en-US"/>
        </a:p>
      </dgm:t>
    </dgm:pt>
    <dgm:pt modelId="{02FAFD08-AE5C-4BF4-8301-3E4A4B7DC82F}" type="sibTrans" cxnId="{160F13DF-112B-4E25-B921-EB39581CF967}">
      <dgm:prSet/>
      <dgm:spPr/>
      <dgm:t>
        <a:bodyPr/>
        <a:lstStyle/>
        <a:p>
          <a:endParaRPr lang="en-US"/>
        </a:p>
      </dgm:t>
    </dgm:pt>
    <dgm:pt modelId="{7A8C8F37-B863-4551-92C7-A01E2CF96905}">
      <dgm:prSet phldrT="[Text]"/>
      <dgm:spPr/>
      <dgm:t>
        <a:bodyPr/>
        <a:lstStyle/>
        <a:p>
          <a:r>
            <a:rPr lang="en-US" dirty="0">
              <a:solidFill>
                <a:schemeClr val="tx1"/>
              </a:solidFill>
            </a:rPr>
            <a:t>PowerShell</a:t>
          </a:r>
        </a:p>
      </dgm:t>
    </dgm:pt>
    <dgm:pt modelId="{71990A4E-2B8F-408B-B7ED-469CCA2F7451}" type="parTrans" cxnId="{21EC1402-F04C-4A5F-B969-0DDC3E48E2C6}">
      <dgm:prSet/>
      <dgm:spPr/>
      <dgm:t>
        <a:bodyPr/>
        <a:lstStyle/>
        <a:p>
          <a:endParaRPr lang="en-US"/>
        </a:p>
      </dgm:t>
    </dgm:pt>
    <dgm:pt modelId="{55D30E75-EA3C-4404-B7FC-2DA6C79A87FA}" type="sibTrans" cxnId="{21EC1402-F04C-4A5F-B969-0DDC3E48E2C6}">
      <dgm:prSet/>
      <dgm:spPr/>
      <dgm:t>
        <a:bodyPr/>
        <a:lstStyle/>
        <a:p>
          <a:endParaRPr lang="en-US"/>
        </a:p>
      </dgm:t>
    </dgm:pt>
    <dgm:pt modelId="{A9F9C545-CF61-48BB-9EC9-E3F8278A54E8}">
      <dgm:prSet phldrT="[Text]"/>
      <dgm:spPr/>
      <dgm:t>
        <a:bodyPr/>
        <a:lstStyle/>
        <a:p>
          <a:r>
            <a:rPr lang="en-US" dirty="0">
              <a:solidFill>
                <a:schemeClr val="tx1"/>
              </a:solidFill>
            </a:rPr>
            <a:t>PowerShell Workflow</a:t>
          </a:r>
        </a:p>
      </dgm:t>
    </dgm:pt>
    <dgm:pt modelId="{F5BBAFF5-21F4-412C-9BFD-4FEB06A46CC4}" type="parTrans" cxnId="{7899B424-3049-472E-97FA-25A6D403DC6B}">
      <dgm:prSet/>
      <dgm:spPr/>
      <dgm:t>
        <a:bodyPr/>
        <a:lstStyle/>
        <a:p>
          <a:endParaRPr lang="en-US"/>
        </a:p>
      </dgm:t>
    </dgm:pt>
    <dgm:pt modelId="{9B5E7187-1295-4860-BE27-DB18B93406FD}" type="sibTrans" cxnId="{7899B424-3049-472E-97FA-25A6D403DC6B}">
      <dgm:prSet/>
      <dgm:spPr/>
      <dgm:t>
        <a:bodyPr/>
        <a:lstStyle/>
        <a:p>
          <a:endParaRPr lang="en-US"/>
        </a:p>
      </dgm:t>
    </dgm:pt>
    <dgm:pt modelId="{5495CE9E-355A-4053-9656-DE9ED0729D08}">
      <dgm:prSet phldrT="[Text]"/>
      <dgm:spPr/>
      <dgm:t>
        <a:bodyPr/>
        <a:lstStyle/>
        <a:p>
          <a:r>
            <a:rPr lang="en-US" dirty="0">
              <a:solidFill>
                <a:schemeClr val="tx1"/>
              </a:solidFill>
            </a:rPr>
            <a:t>Just enough Admin</a:t>
          </a:r>
        </a:p>
      </dgm:t>
    </dgm:pt>
    <dgm:pt modelId="{489AEAA5-EE5C-4DAD-8325-2BFE75FDE9DB}" type="parTrans" cxnId="{60C0AC14-C16A-40D6-A0B2-B76884F55081}">
      <dgm:prSet/>
      <dgm:spPr/>
      <dgm:t>
        <a:bodyPr/>
        <a:lstStyle/>
        <a:p>
          <a:endParaRPr lang="en-US"/>
        </a:p>
      </dgm:t>
    </dgm:pt>
    <dgm:pt modelId="{3668C11C-3DF7-4857-8AAB-2CD3C715C8F5}" type="sibTrans" cxnId="{60C0AC14-C16A-40D6-A0B2-B76884F55081}">
      <dgm:prSet/>
      <dgm:spPr/>
      <dgm:t>
        <a:bodyPr/>
        <a:lstStyle/>
        <a:p>
          <a:endParaRPr lang="en-US"/>
        </a:p>
      </dgm:t>
    </dgm:pt>
    <dgm:pt modelId="{6598411C-7612-4C9F-8F72-96F02F25B58A}">
      <dgm:prSet phldrT="[Text]"/>
      <dgm:spPr/>
      <dgm:t>
        <a:bodyPr/>
        <a:lstStyle/>
        <a:p>
          <a:r>
            <a:rPr lang="en-US" dirty="0">
              <a:solidFill>
                <a:schemeClr val="tx1"/>
              </a:solidFill>
            </a:rPr>
            <a:t>Desired State Configuration</a:t>
          </a:r>
        </a:p>
      </dgm:t>
    </dgm:pt>
    <dgm:pt modelId="{6BD7447C-88CA-4745-99CA-2AC42997483D}" type="parTrans" cxnId="{9F2FF556-D083-4CED-96F5-2AF8DE992BE4}">
      <dgm:prSet/>
      <dgm:spPr/>
      <dgm:t>
        <a:bodyPr/>
        <a:lstStyle/>
        <a:p>
          <a:endParaRPr lang="en-US"/>
        </a:p>
      </dgm:t>
    </dgm:pt>
    <dgm:pt modelId="{CA1ECAB3-891F-4800-AA70-B107F659EF80}" type="sibTrans" cxnId="{9F2FF556-D083-4CED-96F5-2AF8DE992BE4}">
      <dgm:prSet/>
      <dgm:spPr/>
      <dgm:t>
        <a:bodyPr/>
        <a:lstStyle/>
        <a:p>
          <a:endParaRPr lang="en-US"/>
        </a:p>
      </dgm:t>
    </dgm:pt>
    <dgm:pt modelId="{44B03C57-41CF-4AFA-92DA-D54AE8890967}" type="pres">
      <dgm:prSet presAssocID="{7853CCC5-504B-4CE9-AAAF-BC46A62ED990}" presName="Name0" presStyleCnt="0">
        <dgm:presLayoutVars>
          <dgm:chPref val="1"/>
          <dgm:dir/>
          <dgm:animOne val="branch"/>
          <dgm:animLvl val="lvl"/>
          <dgm:resizeHandles/>
        </dgm:presLayoutVars>
      </dgm:prSet>
      <dgm:spPr/>
    </dgm:pt>
    <dgm:pt modelId="{88E48608-03FE-4880-9873-15083561D0E2}" type="pres">
      <dgm:prSet presAssocID="{72D0B546-5757-4D42-B28E-CE1A40078F1E}" presName="vertOne" presStyleCnt="0"/>
      <dgm:spPr/>
    </dgm:pt>
    <dgm:pt modelId="{4EE43F2A-F60A-444D-A336-DC5DE10DEF72}" type="pres">
      <dgm:prSet presAssocID="{72D0B546-5757-4D42-B28E-CE1A40078F1E}" presName="txOne" presStyleLbl="node0" presStyleIdx="0" presStyleCnt="1">
        <dgm:presLayoutVars>
          <dgm:chPref val="3"/>
        </dgm:presLayoutVars>
      </dgm:prSet>
      <dgm:spPr/>
    </dgm:pt>
    <dgm:pt modelId="{54BBE5DF-CC43-4A8F-86CF-330C0D977A61}" type="pres">
      <dgm:prSet presAssocID="{72D0B546-5757-4D42-B28E-CE1A40078F1E}" presName="parTransOne" presStyleCnt="0"/>
      <dgm:spPr/>
    </dgm:pt>
    <dgm:pt modelId="{9F3FD8AC-B3C9-4CF3-BED7-AE84FAD138D9}" type="pres">
      <dgm:prSet presAssocID="{72D0B546-5757-4D42-B28E-CE1A40078F1E}" presName="horzOne" presStyleCnt="0"/>
      <dgm:spPr/>
    </dgm:pt>
    <dgm:pt modelId="{032DA98A-01DA-4600-BC2D-105064951085}" type="pres">
      <dgm:prSet presAssocID="{7A8C8F37-B863-4551-92C7-A01E2CF96905}" presName="vertTwo" presStyleCnt="0"/>
      <dgm:spPr/>
    </dgm:pt>
    <dgm:pt modelId="{5E5F6E11-36E0-4352-A4FE-E977A5EABF30}" type="pres">
      <dgm:prSet presAssocID="{7A8C8F37-B863-4551-92C7-A01E2CF96905}" presName="txTwo" presStyleLbl="node2" presStyleIdx="0" presStyleCnt="4">
        <dgm:presLayoutVars>
          <dgm:chPref val="3"/>
        </dgm:presLayoutVars>
      </dgm:prSet>
      <dgm:spPr/>
    </dgm:pt>
    <dgm:pt modelId="{B361AC97-0965-4CC7-8BB6-3DCB349C30D2}" type="pres">
      <dgm:prSet presAssocID="{7A8C8F37-B863-4551-92C7-A01E2CF96905}" presName="horzTwo" presStyleCnt="0"/>
      <dgm:spPr/>
    </dgm:pt>
    <dgm:pt modelId="{316D73BC-FD6D-48B9-993E-0CB8AFF51D5A}" type="pres">
      <dgm:prSet presAssocID="{55D30E75-EA3C-4404-B7FC-2DA6C79A87FA}" presName="sibSpaceTwo" presStyleCnt="0"/>
      <dgm:spPr/>
    </dgm:pt>
    <dgm:pt modelId="{BEE35554-C7CD-471C-A387-85FA9CDCB666}" type="pres">
      <dgm:prSet presAssocID="{A9F9C545-CF61-48BB-9EC9-E3F8278A54E8}" presName="vertTwo" presStyleCnt="0"/>
      <dgm:spPr/>
    </dgm:pt>
    <dgm:pt modelId="{D62BA22C-F794-4CDA-9242-6453A922FEC3}" type="pres">
      <dgm:prSet presAssocID="{A9F9C545-CF61-48BB-9EC9-E3F8278A54E8}" presName="txTwo" presStyleLbl="node2" presStyleIdx="1" presStyleCnt="4">
        <dgm:presLayoutVars>
          <dgm:chPref val="3"/>
        </dgm:presLayoutVars>
      </dgm:prSet>
      <dgm:spPr/>
    </dgm:pt>
    <dgm:pt modelId="{1A136528-FBE0-448D-ACFF-DEEEA239B649}" type="pres">
      <dgm:prSet presAssocID="{A9F9C545-CF61-48BB-9EC9-E3F8278A54E8}" presName="horzTwo" presStyleCnt="0"/>
      <dgm:spPr/>
    </dgm:pt>
    <dgm:pt modelId="{0732FB79-9EEC-475F-845C-D67ED948CD13}" type="pres">
      <dgm:prSet presAssocID="{9B5E7187-1295-4860-BE27-DB18B93406FD}" presName="sibSpaceTwo" presStyleCnt="0"/>
      <dgm:spPr/>
    </dgm:pt>
    <dgm:pt modelId="{EEEA04E5-CE41-4C72-9B35-15E8F5C05AB5}" type="pres">
      <dgm:prSet presAssocID="{5495CE9E-355A-4053-9656-DE9ED0729D08}" presName="vertTwo" presStyleCnt="0"/>
      <dgm:spPr/>
    </dgm:pt>
    <dgm:pt modelId="{20B126B4-5681-4E42-B008-21B4331F820C}" type="pres">
      <dgm:prSet presAssocID="{5495CE9E-355A-4053-9656-DE9ED0729D08}" presName="txTwo" presStyleLbl="node2" presStyleIdx="2" presStyleCnt="4">
        <dgm:presLayoutVars>
          <dgm:chPref val="3"/>
        </dgm:presLayoutVars>
      </dgm:prSet>
      <dgm:spPr/>
    </dgm:pt>
    <dgm:pt modelId="{1BA92751-86B9-40D5-B781-7BB811E624D2}" type="pres">
      <dgm:prSet presAssocID="{5495CE9E-355A-4053-9656-DE9ED0729D08}" presName="horzTwo" presStyleCnt="0"/>
      <dgm:spPr/>
    </dgm:pt>
    <dgm:pt modelId="{D72F0053-FA5C-45CB-B55E-8EA2593F8413}" type="pres">
      <dgm:prSet presAssocID="{3668C11C-3DF7-4857-8AAB-2CD3C715C8F5}" presName="sibSpaceTwo" presStyleCnt="0"/>
      <dgm:spPr/>
    </dgm:pt>
    <dgm:pt modelId="{0586AC45-E94C-4A09-BC8E-43F597035666}" type="pres">
      <dgm:prSet presAssocID="{6598411C-7612-4C9F-8F72-96F02F25B58A}" presName="vertTwo" presStyleCnt="0"/>
      <dgm:spPr/>
    </dgm:pt>
    <dgm:pt modelId="{3DC63B20-B816-469D-BC15-49508F1C28DA}" type="pres">
      <dgm:prSet presAssocID="{6598411C-7612-4C9F-8F72-96F02F25B58A}" presName="txTwo" presStyleLbl="node2" presStyleIdx="3" presStyleCnt="4">
        <dgm:presLayoutVars>
          <dgm:chPref val="3"/>
        </dgm:presLayoutVars>
      </dgm:prSet>
      <dgm:spPr/>
    </dgm:pt>
    <dgm:pt modelId="{58417B4E-5474-4739-8690-AB3327DE059C}" type="pres">
      <dgm:prSet presAssocID="{6598411C-7612-4C9F-8F72-96F02F25B58A}" presName="horzTwo" presStyleCnt="0"/>
      <dgm:spPr/>
    </dgm:pt>
  </dgm:ptLst>
  <dgm:cxnLst>
    <dgm:cxn modelId="{21EC1402-F04C-4A5F-B969-0DDC3E48E2C6}" srcId="{72D0B546-5757-4D42-B28E-CE1A40078F1E}" destId="{7A8C8F37-B863-4551-92C7-A01E2CF96905}" srcOrd="0" destOrd="0" parTransId="{71990A4E-2B8F-408B-B7ED-469CCA2F7451}" sibTransId="{55D30E75-EA3C-4404-B7FC-2DA6C79A87FA}"/>
    <dgm:cxn modelId="{60C0AC14-C16A-40D6-A0B2-B76884F55081}" srcId="{72D0B546-5757-4D42-B28E-CE1A40078F1E}" destId="{5495CE9E-355A-4053-9656-DE9ED0729D08}" srcOrd="2" destOrd="0" parTransId="{489AEAA5-EE5C-4DAD-8325-2BFE75FDE9DB}" sibTransId="{3668C11C-3DF7-4857-8AAB-2CD3C715C8F5}"/>
    <dgm:cxn modelId="{7899B424-3049-472E-97FA-25A6D403DC6B}" srcId="{72D0B546-5757-4D42-B28E-CE1A40078F1E}" destId="{A9F9C545-CF61-48BB-9EC9-E3F8278A54E8}" srcOrd="1" destOrd="0" parTransId="{F5BBAFF5-21F4-412C-9BFD-4FEB06A46CC4}" sibTransId="{9B5E7187-1295-4860-BE27-DB18B93406FD}"/>
    <dgm:cxn modelId="{3C48BE32-772F-425C-9143-3101D4E85990}" type="presOf" srcId="{7A8C8F37-B863-4551-92C7-A01E2CF96905}" destId="{5E5F6E11-36E0-4352-A4FE-E977A5EABF30}" srcOrd="0" destOrd="0" presId="urn:microsoft.com/office/officeart/2005/8/layout/hierarchy4"/>
    <dgm:cxn modelId="{A0DB6C61-17B7-4ED7-BCAB-EFB6D7930628}" type="presOf" srcId="{5495CE9E-355A-4053-9656-DE9ED0729D08}" destId="{20B126B4-5681-4E42-B008-21B4331F820C}" srcOrd="0" destOrd="0" presId="urn:microsoft.com/office/officeart/2005/8/layout/hierarchy4"/>
    <dgm:cxn modelId="{03EA436B-3D93-4119-B276-73ADE765AD1A}" type="presOf" srcId="{72D0B546-5757-4D42-B28E-CE1A40078F1E}" destId="{4EE43F2A-F60A-444D-A336-DC5DE10DEF72}" srcOrd="0" destOrd="0" presId="urn:microsoft.com/office/officeart/2005/8/layout/hierarchy4"/>
    <dgm:cxn modelId="{9F2FF556-D083-4CED-96F5-2AF8DE992BE4}" srcId="{72D0B546-5757-4D42-B28E-CE1A40078F1E}" destId="{6598411C-7612-4C9F-8F72-96F02F25B58A}" srcOrd="3" destOrd="0" parTransId="{6BD7447C-88CA-4745-99CA-2AC42997483D}" sibTransId="{CA1ECAB3-891F-4800-AA70-B107F659EF80}"/>
    <dgm:cxn modelId="{9FC96FAF-FA19-49A5-99B9-F11D5D94DC25}" type="presOf" srcId="{A9F9C545-CF61-48BB-9EC9-E3F8278A54E8}" destId="{D62BA22C-F794-4CDA-9242-6453A922FEC3}" srcOrd="0" destOrd="0" presId="urn:microsoft.com/office/officeart/2005/8/layout/hierarchy4"/>
    <dgm:cxn modelId="{A22918C3-6F50-4CC1-B54A-8C3F0639E2CA}" type="presOf" srcId="{6598411C-7612-4C9F-8F72-96F02F25B58A}" destId="{3DC63B20-B816-469D-BC15-49508F1C28DA}" srcOrd="0" destOrd="0" presId="urn:microsoft.com/office/officeart/2005/8/layout/hierarchy4"/>
    <dgm:cxn modelId="{160F13DF-112B-4E25-B921-EB39581CF967}" srcId="{7853CCC5-504B-4CE9-AAAF-BC46A62ED990}" destId="{72D0B546-5757-4D42-B28E-CE1A40078F1E}" srcOrd="0" destOrd="0" parTransId="{376DD0B8-DAA0-4F7D-B7FA-DECE2B4FD211}" sibTransId="{02FAFD08-AE5C-4BF4-8301-3E4A4B7DC82F}"/>
    <dgm:cxn modelId="{92D63DF0-0BCF-4D66-A4B1-A332171048D1}" type="presOf" srcId="{7853CCC5-504B-4CE9-AAAF-BC46A62ED990}" destId="{44B03C57-41CF-4AFA-92DA-D54AE8890967}" srcOrd="0" destOrd="0" presId="urn:microsoft.com/office/officeart/2005/8/layout/hierarchy4"/>
    <dgm:cxn modelId="{EFC68E52-31B7-4087-AD72-5DB098E97DD0}" type="presParOf" srcId="{44B03C57-41CF-4AFA-92DA-D54AE8890967}" destId="{88E48608-03FE-4880-9873-15083561D0E2}" srcOrd="0" destOrd="0" presId="urn:microsoft.com/office/officeart/2005/8/layout/hierarchy4"/>
    <dgm:cxn modelId="{FF2C7735-C7B6-464E-989A-52D5B5098409}" type="presParOf" srcId="{88E48608-03FE-4880-9873-15083561D0E2}" destId="{4EE43F2A-F60A-444D-A336-DC5DE10DEF72}" srcOrd="0" destOrd="0" presId="urn:microsoft.com/office/officeart/2005/8/layout/hierarchy4"/>
    <dgm:cxn modelId="{3AC95D94-0203-4043-825B-97494E651669}" type="presParOf" srcId="{88E48608-03FE-4880-9873-15083561D0E2}" destId="{54BBE5DF-CC43-4A8F-86CF-330C0D977A61}" srcOrd="1" destOrd="0" presId="urn:microsoft.com/office/officeart/2005/8/layout/hierarchy4"/>
    <dgm:cxn modelId="{C44D95D9-93C4-48E4-AB6A-E9835E01AE0E}" type="presParOf" srcId="{88E48608-03FE-4880-9873-15083561D0E2}" destId="{9F3FD8AC-B3C9-4CF3-BED7-AE84FAD138D9}" srcOrd="2" destOrd="0" presId="urn:microsoft.com/office/officeart/2005/8/layout/hierarchy4"/>
    <dgm:cxn modelId="{767A2151-D3AB-46AA-85C6-D1F96D7D4780}" type="presParOf" srcId="{9F3FD8AC-B3C9-4CF3-BED7-AE84FAD138D9}" destId="{032DA98A-01DA-4600-BC2D-105064951085}" srcOrd="0" destOrd="0" presId="urn:microsoft.com/office/officeart/2005/8/layout/hierarchy4"/>
    <dgm:cxn modelId="{88A2C135-A696-4324-A762-AC34BAB5ACD2}" type="presParOf" srcId="{032DA98A-01DA-4600-BC2D-105064951085}" destId="{5E5F6E11-36E0-4352-A4FE-E977A5EABF30}" srcOrd="0" destOrd="0" presId="urn:microsoft.com/office/officeart/2005/8/layout/hierarchy4"/>
    <dgm:cxn modelId="{6B22DABB-3AAD-40E4-8C16-6FE1BE5E605F}" type="presParOf" srcId="{032DA98A-01DA-4600-BC2D-105064951085}" destId="{B361AC97-0965-4CC7-8BB6-3DCB349C30D2}" srcOrd="1" destOrd="0" presId="urn:microsoft.com/office/officeart/2005/8/layout/hierarchy4"/>
    <dgm:cxn modelId="{43BD454C-3D69-4F80-B2E1-B9C4F052010A}" type="presParOf" srcId="{9F3FD8AC-B3C9-4CF3-BED7-AE84FAD138D9}" destId="{316D73BC-FD6D-48B9-993E-0CB8AFF51D5A}" srcOrd="1" destOrd="0" presId="urn:microsoft.com/office/officeart/2005/8/layout/hierarchy4"/>
    <dgm:cxn modelId="{1DD3E96A-C3B1-4D16-B6B2-9ACBA7391BE7}" type="presParOf" srcId="{9F3FD8AC-B3C9-4CF3-BED7-AE84FAD138D9}" destId="{BEE35554-C7CD-471C-A387-85FA9CDCB666}" srcOrd="2" destOrd="0" presId="urn:microsoft.com/office/officeart/2005/8/layout/hierarchy4"/>
    <dgm:cxn modelId="{EC259651-21E1-405C-A15D-687A526D4793}" type="presParOf" srcId="{BEE35554-C7CD-471C-A387-85FA9CDCB666}" destId="{D62BA22C-F794-4CDA-9242-6453A922FEC3}" srcOrd="0" destOrd="0" presId="urn:microsoft.com/office/officeart/2005/8/layout/hierarchy4"/>
    <dgm:cxn modelId="{6C878750-18F9-4B8F-BC62-A3D5EB18FD39}" type="presParOf" srcId="{BEE35554-C7CD-471C-A387-85FA9CDCB666}" destId="{1A136528-FBE0-448D-ACFF-DEEEA239B649}" srcOrd="1" destOrd="0" presId="urn:microsoft.com/office/officeart/2005/8/layout/hierarchy4"/>
    <dgm:cxn modelId="{C34C3E85-36B6-4117-8762-A5DAED337202}" type="presParOf" srcId="{9F3FD8AC-B3C9-4CF3-BED7-AE84FAD138D9}" destId="{0732FB79-9EEC-475F-845C-D67ED948CD13}" srcOrd="3" destOrd="0" presId="urn:microsoft.com/office/officeart/2005/8/layout/hierarchy4"/>
    <dgm:cxn modelId="{22B93B76-A8A4-4BED-B0A0-E7C6314196D9}" type="presParOf" srcId="{9F3FD8AC-B3C9-4CF3-BED7-AE84FAD138D9}" destId="{EEEA04E5-CE41-4C72-9B35-15E8F5C05AB5}" srcOrd="4" destOrd="0" presId="urn:microsoft.com/office/officeart/2005/8/layout/hierarchy4"/>
    <dgm:cxn modelId="{8C2DCF7E-948F-4723-A55E-4ABD5D3B8387}" type="presParOf" srcId="{EEEA04E5-CE41-4C72-9B35-15E8F5C05AB5}" destId="{20B126B4-5681-4E42-B008-21B4331F820C}" srcOrd="0" destOrd="0" presId="urn:microsoft.com/office/officeart/2005/8/layout/hierarchy4"/>
    <dgm:cxn modelId="{BAC7F8E0-03DB-4FB8-910C-FB4EB7FECB91}" type="presParOf" srcId="{EEEA04E5-CE41-4C72-9B35-15E8F5C05AB5}" destId="{1BA92751-86B9-40D5-B781-7BB811E624D2}" srcOrd="1" destOrd="0" presId="urn:microsoft.com/office/officeart/2005/8/layout/hierarchy4"/>
    <dgm:cxn modelId="{96F57173-C08D-4C80-A54D-4FD0314FE9C0}" type="presParOf" srcId="{9F3FD8AC-B3C9-4CF3-BED7-AE84FAD138D9}" destId="{D72F0053-FA5C-45CB-B55E-8EA2593F8413}" srcOrd="5" destOrd="0" presId="urn:microsoft.com/office/officeart/2005/8/layout/hierarchy4"/>
    <dgm:cxn modelId="{429BE399-0B4D-4659-80B4-AB3E53222964}" type="presParOf" srcId="{9F3FD8AC-B3C9-4CF3-BED7-AE84FAD138D9}" destId="{0586AC45-E94C-4A09-BC8E-43F597035666}" srcOrd="6" destOrd="0" presId="urn:microsoft.com/office/officeart/2005/8/layout/hierarchy4"/>
    <dgm:cxn modelId="{1A760D4E-071D-4249-BB72-66442121E6F2}" type="presParOf" srcId="{0586AC45-E94C-4A09-BC8E-43F597035666}" destId="{3DC63B20-B816-469D-BC15-49508F1C28DA}" srcOrd="0" destOrd="0" presId="urn:microsoft.com/office/officeart/2005/8/layout/hierarchy4"/>
    <dgm:cxn modelId="{5841AC63-EF1A-4838-8B07-DCA622F9A2CD}" type="presParOf" srcId="{0586AC45-E94C-4A09-BC8E-43F597035666}" destId="{58417B4E-5474-4739-8690-AB3327DE059C}"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81A0EB-7ECC-40A4-835B-94FFB7F405E8}" type="doc">
      <dgm:prSet loTypeId="urn:microsoft.com/office/officeart/2005/8/layout/hierarchy4" loCatId="relationship" qsTypeId="urn:microsoft.com/office/officeart/2005/8/quickstyle/simple1" qsCatId="simple" csTypeId="urn:microsoft.com/office/officeart/2005/8/colors/colorful3" csCatId="colorful" phldr="1"/>
      <dgm:spPr/>
      <dgm:t>
        <a:bodyPr/>
        <a:lstStyle/>
        <a:p>
          <a:endParaRPr lang="en-US"/>
        </a:p>
      </dgm:t>
    </dgm:pt>
    <dgm:pt modelId="{0808959E-6043-4CF9-BF4A-1E8F5F674E30}">
      <dgm:prSet phldrT="[Text]"/>
      <dgm:spPr/>
      <dgm:t>
        <a:bodyPr/>
        <a:lstStyle/>
        <a:p>
          <a:r>
            <a:rPr lang="en-US"/>
            <a:t>Microsoft</a:t>
          </a:r>
        </a:p>
      </dgm:t>
    </dgm:pt>
    <dgm:pt modelId="{6A946E94-4AF8-4AB3-9439-928623D68C0A}" type="parTrans" cxnId="{2557DCC9-B7C3-4F81-8317-A0FF8C7F04E9}">
      <dgm:prSet/>
      <dgm:spPr/>
      <dgm:t>
        <a:bodyPr/>
        <a:lstStyle/>
        <a:p>
          <a:endParaRPr lang="en-US"/>
        </a:p>
      </dgm:t>
    </dgm:pt>
    <dgm:pt modelId="{EFC7637A-E114-4DE8-88D2-E06E67B2FAD7}" type="sibTrans" cxnId="{2557DCC9-B7C3-4F81-8317-A0FF8C7F04E9}">
      <dgm:prSet/>
      <dgm:spPr/>
      <dgm:t>
        <a:bodyPr/>
        <a:lstStyle/>
        <a:p>
          <a:endParaRPr lang="en-US"/>
        </a:p>
      </dgm:t>
    </dgm:pt>
    <dgm:pt modelId="{A2C18E28-ED47-4C8F-926A-432B6AF090A6}">
      <dgm:prSet phldrT="[Text]"/>
      <dgm:spPr/>
      <dgm:t>
        <a:bodyPr/>
        <a:lstStyle/>
        <a:p>
          <a:r>
            <a:rPr lang="en-US"/>
            <a:t>System Center</a:t>
          </a:r>
        </a:p>
      </dgm:t>
    </dgm:pt>
    <dgm:pt modelId="{31974513-8E39-460A-A9D7-75D5E28BD0EB}" type="parTrans" cxnId="{7A9B53FD-B371-469A-B243-B3FB861C4557}">
      <dgm:prSet/>
      <dgm:spPr/>
      <dgm:t>
        <a:bodyPr/>
        <a:lstStyle/>
        <a:p>
          <a:endParaRPr lang="en-US"/>
        </a:p>
      </dgm:t>
    </dgm:pt>
    <dgm:pt modelId="{02489E5B-8D4A-46CC-B9C1-D5A2F71A2B27}" type="sibTrans" cxnId="{7A9B53FD-B371-469A-B243-B3FB861C4557}">
      <dgm:prSet/>
      <dgm:spPr/>
      <dgm:t>
        <a:bodyPr/>
        <a:lstStyle/>
        <a:p>
          <a:endParaRPr lang="en-US"/>
        </a:p>
      </dgm:t>
    </dgm:pt>
    <dgm:pt modelId="{E2480F38-5A79-415C-9BE1-572B1E8BDDD4}">
      <dgm:prSet phldrT="[Text]"/>
      <dgm:spPr/>
      <dgm:t>
        <a:bodyPr/>
        <a:lstStyle/>
        <a:p>
          <a:r>
            <a:rPr lang="en-US"/>
            <a:t>Azure</a:t>
          </a:r>
        </a:p>
      </dgm:t>
    </dgm:pt>
    <dgm:pt modelId="{EE2E0005-F6EB-41BB-B148-61B942EFE13B}" type="parTrans" cxnId="{8509B0E3-5412-4807-A09B-48E537CA06DC}">
      <dgm:prSet/>
      <dgm:spPr/>
      <dgm:t>
        <a:bodyPr/>
        <a:lstStyle/>
        <a:p>
          <a:endParaRPr lang="en-US"/>
        </a:p>
      </dgm:t>
    </dgm:pt>
    <dgm:pt modelId="{DFE44300-919F-4B2A-8D8A-C93567A11278}" type="sibTrans" cxnId="{8509B0E3-5412-4807-A09B-48E537CA06DC}">
      <dgm:prSet/>
      <dgm:spPr/>
      <dgm:t>
        <a:bodyPr/>
        <a:lstStyle/>
        <a:p>
          <a:endParaRPr lang="en-US"/>
        </a:p>
      </dgm:t>
    </dgm:pt>
    <dgm:pt modelId="{3743F8D5-1E7C-4767-A1B2-84D4DA18D25F}">
      <dgm:prSet phldrT="[Text]"/>
      <dgm:spPr/>
      <dgm:t>
        <a:bodyPr/>
        <a:lstStyle/>
        <a:p>
          <a:r>
            <a:rPr lang="en-US"/>
            <a:t>Azure Automation</a:t>
          </a:r>
        </a:p>
      </dgm:t>
    </dgm:pt>
    <dgm:pt modelId="{E03A51FF-F493-4792-855D-844F2AD16B57}" type="parTrans" cxnId="{167568CD-D536-4724-B685-CF1B1391F707}">
      <dgm:prSet/>
      <dgm:spPr/>
      <dgm:t>
        <a:bodyPr/>
        <a:lstStyle/>
        <a:p>
          <a:endParaRPr lang="en-US"/>
        </a:p>
      </dgm:t>
    </dgm:pt>
    <dgm:pt modelId="{10F985F3-E26E-47A7-9B04-3919CE9BF353}" type="sibTrans" cxnId="{167568CD-D536-4724-B685-CF1B1391F707}">
      <dgm:prSet/>
      <dgm:spPr/>
      <dgm:t>
        <a:bodyPr/>
        <a:lstStyle/>
        <a:p>
          <a:endParaRPr lang="en-US"/>
        </a:p>
      </dgm:t>
    </dgm:pt>
    <dgm:pt modelId="{47DC60ED-2988-4A18-BEFB-2749C7C5C239}">
      <dgm:prSet phldrT="[Text]"/>
      <dgm:spPr/>
      <dgm:t>
        <a:bodyPr/>
        <a:lstStyle/>
        <a:p>
          <a:r>
            <a:rPr lang="en-US"/>
            <a:t>Service Management Automation</a:t>
          </a:r>
        </a:p>
      </dgm:t>
    </dgm:pt>
    <dgm:pt modelId="{F1224A9A-6066-4655-82E7-D9CCDFAAD695}" type="parTrans" cxnId="{98FC4427-A5EE-46FD-B920-DF9BA0D7234D}">
      <dgm:prSet/>
      <dgm:spPr/>
      <dgm:t>
        <a:bodyPr/>
        <a:lstStyle/>
        <a:p>
          <a:endParaRPr lang="en-US"/>
        </a:p>
      </dgm:t>
    </dgm:pt>
    <dgm:pt modelId="{364A7B48-1806-4354-82E4-62078E5B84AE}" type="sibTrans" cxnId="{98FC4427-A5EE-46FD-B920-DF9BA0D7234D}">
      <dgm:prSet/>
      <dgm:spPr/>
      <dgm:t>
        <a:bodyPr/>
        <a:lstStyle/>
        <a:p>
          <a:endParaRPr lang="en-US"/>
        </a:p>
      </dgm:t>
    </dgm:pt>
    <dgm:pt modelId="{D0F1D8E1-29C2-4A3A-895C-05E2A294B19B}">
      <dgm:prSet phldrT="[Text]"/>
      <dgm:spPr/>
      <dgm:t>
        <a:bodyPr/>
        <a:lstStyle/>
        <a:p>
          <a:r>
            <a:rPr lang="en-US"/>
            <a:t>Orchestrator</a:t>
          </a:r>
        </a:p>
      </dgm:t>
    </dgm:pt>
    <dgm:pt modelId="{21B3286C-D051-4FBB-A2EC-48A59D88D6FD}" type="parTrans" cxnId="{EB334722-D1A5-426C-B708-0D7199B78D99}">
      <dgm:prSet/>
      <dgm:spPr/>
      <dgm:t>
        <a:bodyPr/>
        <a:lstStyle/>
        <a:p>
          <a:endParaRPr lang="en-US"/>
        </a:p>
      </dgm:t>
    </dgm:pt>
    <dgm:pt modelId="{9E331A17-E00C-406C-92B1-91C18A05F5C5}" type="sibTrans" cxnId="{EB334722-D1A5-426C-B708-0D7199B78D99}">
      <dgm:prSet/>
      <dgm:spPr/>
      <dgm:t>
        <a:bodyPr/>
        <a:lstStyle/>
        <a:p>
          <a:endParaRPr lang="en-US"/>
        </a:p>
      </dgm:t>
    </dgm:pt>
    <dgm:pt modelId="{A3A06D45-D528-41A5-8BFF-E427F4222F24}">
      <dgm:prSet phldrT="[Text]"/>
      <dgm:spPr/>
      <dgm:t>
        <a:bodyPr/>
        <a:lstStyle/>
        <a:p>
          <a:r>
            <a:rPr lang="en-US" dirty="0"/>
            <a:t>Azure DSC</a:t>
          </a:r>
        </a:p>
      </dgm:t>
    </dgm:pt>
    <dgm:pt modelId="{1E57121A-B70A-4D16-9406-960FE748BF33}" type="parTrans" cxnId="{BBE78FDF-ED1A-4A7B-B52F-74D22A0B5151}">
      <dgm:prSet/>
      <dgm:spPr/>
      <dgm:t>
        <a:bodyPr/>
        <a:lstStyle/>
        <a:p>
          <a:endParaRPr lang="en-US"/>
        </a:p>
      </dgm:t>
    </dgm:pt>
    <dgm:pt modelId="{3640FCCE-9076-4FEB-921D-A32612D38D52}" type="sibTrans" cxnId="{BBE78FDF-ED1A-4A7B-B52F-74D22A0B5151}">
      <dgm:prSet/>
      <dgm:spPr/>
      <dgm:t>
        <a:bodyPr/>
        <a:lstStyle/>
        <a:p>
          <a:endParaRPr lang="en-US"/>
        </a:p>
      </dgm:t>
    </dgm:pt>
    <dgm:pt modelId="{7487AB75-F281-4876-B999-CB8E4F4BA9E5}" type="pres">
      <dgm:prSet presAssocID="{C281A0EB-7ECC-40A4-835B-94FFB7F405E8}" presName="Name0" presStyleCnt="0">
        <dgm:presLayoutVars>
          <dgm:chPref val="1"/>
          <dgm:dir/>
          <dgm:animOne val="branch"/>
          <dgm:animLvl val="lvl"/>
          <dgm:resizeHandles/>
        </dgm:presLayoutVars>
      </dgm:prSet>
      <dgm:spPr/>
    </dgm:pt>
    <dgm:pt modelId="{5C5940E0-D3FC-4307-8205-9FCA14A603FA}" type="pres">
      <dgm:prSet presAssocID="{0808959E-6043-4CF9-BF4A-1E8F5F674E30}" presName="vertOne" presStyleCnt="0"/>
      <dgm:spPr/>
    </dgm:pt>
    <dgm:pt modelId="{09F30566-B85E-4413-ADCC-BA22921E69A3}" type="pres">
      <dgm:prSet presAssocID="{0808959E-6043-4CF9-BF4A-1E8F5F674E30}" presName="txOne" presStyleLbl="node0" presStyleIdx="0" presStyleCnt="1">
        <dgm:presLayoutVars>
          <dgm:chPref val="3"/>
        </dgm:presLayoutVars>
      </dgm:prSet>
      <dgm:spPr/>
    </dgm:pt>
    <dgm:pt modelId="{3187D215-5579-45E6-B48C-A81F94D848BB}" type="pres">
      <dgm:prSet presAssocID="{0808959E-6043-4CF9-BF4A-1E8F5F674E30}" presName="parTransOne" presStyleCnt="0"/>
      <dgm:spPr/>
    </dgm:pt>
    <dgm:pt modelId="{B743A17E-9652-43F7-94FC-3A8608A387BE}" type="pres">
      <dgm:prSet presAssocID="{0808959E-6043-4CF9-BF4A-1E8F5F674E30}" presName="horzOne" presStyleCnt="0"/>
      <dgm:spPr/>
    </dgm:pt>
    <dgm:pt modelId="{96E64570-AA3F-4304-B11D-D16E5D6FC36A}" type="pres">
      <dgm:prSet presAssocID="{A2C18E28-ED47-4C8F-926A-432B6AF090A6}" presName="vertTwo" presStyleCnt="0"/>
      <dgm:spPr/>
    </dgm:pt>
    <dgm:pt modelId="{63A27FD9-4E86-493A-8886-C4722EFAC990}" type="pres">
      <dgm:prSet presAssocID="{A2C18E28-ED47-4C8F-926A-432B6AF090A6}" presName="txTwo" presStyleLbl="node2" presStyleIdx="0" presStyleCnt="2">
        <dgm:presLayoutVars>
          <dgm:chPref val="3"/>
        </dgm:presLayoutVars>
      </dgm:prSet>
      <dgm:spPr/>
    </dgm:pt>
    <dgm:pt modelId="{B5F31A25-2C5B-40AD-B799-B83C60A05A28}" type="pres">
      <dgm:prSet presAssocID="{A2C18E28-ED47-4C8F-926A-432B6AF090A6}" presName="parTransTwo" presStyleCnt="0"/>
      <dgm:spPr/>
    </dgm:pt>
    <dgm:pt modelId="{9128D82F-853D-4629-B200-ADE66820F6E7}" type="pres">
      <dgm:prSet presAssocID="{A2C18E28-ED47-4C8F-926A-432B6AF090A6}" presName="horzTwo" presStyleCnt="0"/>
      <dgm:spPr/>
    </dgm:pt>
    <dgm:pt modelId="{3C094707-4DE5-4A46-B3B1-27B720ED961B}" type="pres">
      <dgm:prSet presAssocID="{47DC60ED-2988-4A18-BEFB-2749C7C5C239}" presName="vertThree" presStyleCnt="0"/>
      <dgm:spPr/>
    </dgm:pt>
    <dgm:pt modelId="{1879AFA9-61C1-4C25-9645-072A0A0D90E2}" type="pres">
      <dgm:prSet presAssocID="{47DC60ED-2988-4A18-BEFB-2749C7C5C239}" presName="txThree" presStyleLbl="node3" presStyleIdx="0" presStyleCnt="4">
        <dgm:presLayoutVars>
          <dgm:chPref val="3"/>
        </dgm:presLayoutVars>
      </dgm:prSet>
      <dgm:spPr/>
    </dgm:pt>
    <dgm:pt modelId="{DB3E2B5B-4FD7-4EA7-BCF9-4F1409395E91}" type="pres">
      <dgm:prSet presAssocID="{47DC60ED-2988-4A18-BEFB-2749C7C5C239}" presName="horzThree" presStyleCnt="0"/>
      <dgm:spPr/>
    </dgm:pt>
    <dgm:pt modelId="{9E333520-214C-4B6E-A4D6-26867638C03F}" type="pres">
      <dgm:prSet presAssocID="{364A7B48-1806-4354-82E4-62078E5B84AE}" presName="sibSpaceThree" presStyleCnt="0"/>
      <dgm:spPr/>
    </dgm:pt>
    <dgm:pt modelId="{6B32CEF0-F595-4E3C-9BC2-B9D72A5B515B}" type="pres">
      <dgm:prSet presAssocID="{D0F1D8E1-29C2-4A3A-895C-05E2A294B19B}" presName="vertThree" presStyleCnt="0"/>
      <dgm:spPr/>
    </dgm:pt>
    <dgm:pt modelId="{423E3BA3-0BB9-4694-B0B6-8773D1CD6CDA}" type="pres">
      <dgm:prSet presAssocID="{D0F1D8E1-29C2-4A3A-895C-05E2A294B19B}" presName="txThree" presStyleLbl="node3" presStyleIdx="1" presStyleCnt="4">
        <dgm:presLayoutVars>
          <dgm:chPref val="3"/>
        </dgm:presLayoutVars>
      </dgm:prSet>
      <dgm:spPr/>
    </dgm:pt>
    <dgm:pt modelId="{34592CDA-6AED-42BF-9023-B48DE6D6BDB0}" type="pres">
      <dgm:prSet presAssocID="{D0F1D8E1-29C2-4A3A-895C-05E2A294B19B}" presName="horzThree" presStyleCnt="0"/>
      <dgm:spPr/>
    </dgm:pt>
    <dgm:pt modelId="{422975DB-2A38-46D7-8AE2-1BFE9C38DEFE}" type="pres">
      <dgm:prSet presAssocID="{02489E5B-8D4A-46CC-B9C1-D5A2F71A2B27}" presName="sibSpaceTwo" presStyleCnt="0"/>
      <dgm:spPr/>
    </dgm:pt>
    <dgm:pt modelId="{1B31BD8B-2A85-4704-BAA0-3B378C1E1BBF}" type="pres">
      <dgm:prSet presAssocID="{E2480F38-5A79-415C-9BE1-572B1E8BDDD4}" presName="vertTwo" presStyleCnt="0"/>
      <dgm:spPr/>
    </dgm:pt>
    <dgm:pt modelId="{5894B111-44EF-4F25-BB6A-B6DEE61FD2A9}" type="pres">
      <dgm:prSet presAssocID="{E2480F38-5A79-415C-9BE1-572B1E8BDDD4}" presName="txTwo" presStyleLbl="node2" presStyleIdx="1" presStyleCnt="2">
        <dgm:presLayoutVars>
          <dgm:chPref val="3"/>
        </dgm:presLayoutVars>
      </dgm:prSet>
      <dgm:spPr/>
    </dgm:pt>
    <dgm:pt modelId="{AC29F083-A9AA-4246-92A5-C1BB27B159CC}" type="pres">
      <dgm:prSet presAssocID="{E2480F38-5A79-415C-9BE1-572B1E8BDDD4}" presName="parTransTwo" presStyleCnt="0"/>
      <dgm:spPr/>
    </dgm:pt>
    <dgm:pt modelId="{340591AC-78C0-4EC5-B635-3BBBDEEE1D92}" type="pres">
      <dgm:prSet presAssocID="{E2480F38-5A79-415C-9BE1-572B1E8BDDD4}" presName="horzTwo" presStyleCnt="0"/>
      <dgm:spPr/>
    </dgm:pt>
    <dgm:pt modelId="{03D7F8F3-53A1-4730-A83A-6B47F85E42B3}" type="pres">
      <dgm:prSet presAssocID="{3743F8D5-1E7C-4767-A1B2-84D4DA18D25F}" presName="vertThree" presStyleCnt="0"/>
      <dgm:spPr/>
    </dgm:pt>
    <dgm:pt modelId="{A0A3A457-4C51-4CC8-AE68-59F71BFF3024}" type="pres">
      <dgm:prSet presAssocID="{3743F8D5-1E7C-4767-A1B2-84D4DA18D25F}" presName="txThree" presStyleLbl="node3" presStyleIdx="2" presStyleCnt="4">
        <dgm:presLayoutVars>
          <dgm:chPref val="3"/>
        </dgm:presLayoutVars>
      </dgm:prSet>
      <dgm:spPr/>
    </dgm:pt>
    <dgm:pt modelId="{72FC55F0-294A-4E3A-AC31-D7E5583C0D14}" type="pres">
      <dgm:prSet presAssocID="{3743F8D5-1E7C-4767-A1B2-84D4DA18D25F}" presName="horzThree" presStyleCnt="0"/>
      <dgm:spPr/>
    </dgm:pt>
    <dgm:pt modelId="{39E47640-557C-492C-A802-4E55705C875A}" type="pres">
      <dgm:prSet presAssocID="{10F985F3-E26E-47A7-9B04-3919CE9BF353}" presName="sibSpaceThree" presStyleCnt="0"/>
      <dgm:spPr/>
    </dgm:pt>
    <dgm:pt modelId="{1A9E71A7-BDAB-410D-B890-27FD5C530407}" type="pres">
      <dgm:prSet presAssocID="{A3A06D45-D528-41A5-8BFF-E427F4222F24}" presName="vertThree" presStyleCnt="0"/>
      <dgm:spPr/>
    </dgm:pt>
    <dgm:pt modelId="{1E3A8B2F-7E4D-4488-8E86-E39F3C6D96E5}" type="pres">
      <dgm:prSet presAssocID="{A3A06D45-D528-41A5-8BFF-E427F4222F24}" presName="txThree" presStyleLbl="node3" presStyleIdx="3" presStyleCnt="4">
        <dgm:presLayoutVars>
          <dgm:chPref val="3"/>
        </dgm:presLayoutVars>
      </dgm:prSet>
      <dgm:spPr/>
    </dgm:pt>
    <dgm:pt modelId="{94443CD8-17DD-4573-9335-966E0C263080}" type="pres">
      <dgm:prSet presAssocID="{A3A06D45-D528-41A5-8BFF-E427F4222F24}" presName="horzThree" presStyleCnt="0"/>
      <dgm:spPr/>
    </dgm:pt>
  </dgm:ptLst>
  <dgm:cxnLst>
    <dgm:cxn modelId="{6CC7EB1A-4DE2-48A5-AD07-34120FCDC232}" type="presOf" srcId="{3743F8D5-1E7C-4767-A1B2-84D4DA18D25F}" destId="{A0A3A457-4C51-4CC8-AE68-59F71BFF3024}" srcOrd="0" destOrd="0" presId="urn:microsoft.com/office/officeart/2005/8/layout/hierarchy4"/>
    <dgm:cxn modelId="{EB334722-D1A5-426C-B708-0D7199B78D99}" srcId="{A2C18E28-ED47-4C8F-926A-432B6AF090A6}" destId="{D0F1D8E1-29C2-4A3A-895C-05E2A294B19B}" srcOrd="1" destOrd="0" parTransId="{21B3286C-D051-4FBB-A2EC-48A59D88D6FD}" sibTransId="{9E331A17-E00C-406C-92B1-91C18A05F5C5}"/>
    <dgm:cxn modelId="{98FC4427-A5EE-46FD-B920-DF9BA0D7234D}" srcId="{A2C18E28-ED47-4C8F-926A-432B6AF090A6}" destId="{47DC60ED-2988-4A18-BEFB-2749C7C5C239}" srcOrd="0" destOrd="0" parTransId="{F1224A9A-6066-4655-82E7-D9CCDFAAD695}" sibTransId="{364A7B48-1806-4354-82E4-62078E5B84AE}"/>
    <dgm:cxn modelId="{0C6CC544-B67E-4E88-A11C-AB3CB0A4A3BD}" type="presOf" srcId="{A2C18E28-ED47-4C8F-926A-432B6AF090A6}" destId="{63A27FD9-4E86-493A-8886-C4722EFAC990}" srcOrd="0" destOrd="0" presId="urn:microsoft.com/office/officeart/2005/8/layout/hierarchy4"/>
    <dgm:cxn modelId="{92B2F172-D7A2-44BA-9DE7-820EB5392E4B}" type="presOf" srcId="{E2480F38-5A79-415C-9BE1-572B1E8BDDD4}" destId="{5894B111-44EF-4F25-BB6A-B6DEE61FD2A9}" srcOrd="0" destOrd="0" presId="urn:microsoft.com/office/officeart/2005/8/layout/hierarchy4"/>
    <dgm:cxn modelId="{762AB77E-B998-45AC-B511-D3214D3A3128}" type="presOf" srcId="{A3A06D45-D528-41A5-8BFF-E427F4222F24}" destId="{1E3A8B2F-7E4D-4488-8E86-E39F3C6D96E5}" srcOrd="0" destOrd="0" presId="urn:microsoft.com/office/officeart/2005/8/layout/hierarchy4"/>
    <dgm:cxn modelId="{0FEAC880-A881-47E6-93BC-0F97FDEE51D3}" type="presOf" srcId="{D0F1D8E1-29C2-4A3A-895C-05E2A294B19B}" destId="{423E3BA3-0BB9-4694-B0B6-8773D1CD6CDA}" srcOrd="0" destOrd="0" presId="urn:microsoft.com/office/officeart/2005/8/layout/hierarchy4"/>
    <dgm:cxn modelId="{F6A928A1-F874-4AE4-AC68-A7DAAA5C16D2}" type="presOf" srcId="{0808959E-6043-4CF9-BF4A-1E8F5F674E30}" destId="{09F30566-B85E-4413-ADCC-BA22921E69A3}" srcOrd="0" destOrd="0" presId="urn:microsoft.com/office/officeart/2005/8/layout/hierarchy4"/>
    <dgm:cxn modelId="{768DC9C8-8838-4006-BD3A-412AE8302716}" type="presOf" srcId="{C281A0EB-7ECC-40A4-835B-94FFB7F405E8}" destId="{7487AB75-F281-4876-B999-CB8E4F4BA9E5}" srcOrd="0" destOrd="0" presId="urn:microsoft.com/office/officeart/2005/8/layout/hierarchy4"/>
    <dgm:cxn modelId="{2557DCC9-B7C3-4F81-8317-A0FF8C7F04E9}" srcId="{C281A0EB-7ECC-40A4-835B-94FFB7F405E8}" destId="{0808959E-6043-4CF9-BF4A-1E8F5F674E30}" srcOrd="0" destOrd="0" parTransId="{6A946E94-4AF8-4AB3-9439-928623D68C0A}" sibTransId="{EFC7637A-E114-4DE8-88D2-E06E67B2FAD7}"/>
    <dgm:cxn modelId="{167568CD-D536-4724-B685-CF1B1391F707}" srcId="{E2480F38-5A79-415C-9BE1-572B1E8BDDD4}" destId="{3743F8D5-1E7C-4767-A1B2-84D4DA18D25F}" srcOrd="0" destOrd="0" parTransId="{E03A51FF-F493-4792-855D-844F2AD16B57}" sibTransId="{10F985F3-E26E-47A7-9B04-3919CE9BF353}"/>
    <dgm:cxn modelId="{AA2565D5-6E4B-46C6-98D1-52993A6EB184}" type="presOf" srcId="{47DC60ED-2988-4A18-BEFB-2749C7C5C239}" destId="{1879AFA9-61C1-4C25-9645-072A0A0D90E2}" srcOrd="0" destOrd="0" presId="urn:microsoft.com/office/officeart/2005/8/layout/hierarchy4"/>
    <dgm:cxn modelId="{BBE78FDF-ED1A-4A7B-B52F-74D22A0B5151}" srcId="{E2480F38-5A79-415C-9BE1-572B1E8BDDD4}" destId="{A3A06D45-D528-41A5-8BFF-E427F4222F24}" srcOrd="1" destOrd="0" parTransId="{1E57121A-B70A-4D16-9406-960FE748BF33}" sibTransId="{3640FCCE-9076-4FEB-921D-A32612D38D52}"/>
    <dgm:cxn modelId="{8509B0E3-5412-4807-A09B-48E537CA06DC}" srcId="{0808959E-6043-4CF9-BF4A-1E8F5F674E30}" destId="{E2480F38-5A79-415C-9BE1-572B1E8BDDD4}" srcOrd="1" destOrd="0" parTransId="{EE2E0005-F6EB-41BB-B148-61B942EFE13B}" sibTransId="{DFE44300-919F-4B2A-8D8A-C93567A11278}"/>
    <dgm:cxn modelId="{7A9B53FD-B371-469A-B243-B3FB861C4557}" srcId="{0808959E-6043-4CF9-BF4A-1E8F5F674E30}" destId="{A2C18E28-ED47-4C8F-926A-432B6AF090A6}" srcOrd="0" destOrd="0" parTransId="{31974513-8E39-460A-A9D7-75D5E28BD0EB}" sibTransId="{02489E5B-8D4A-46CC-B9C1-D5A2F71A2B27}"/>
    <dgm:cxn modelId="{5E5B2698-0E42-47EF-B479-11CD6856156D}" type="presParOf" srcId="{7487AB75-F281-4876-B999-CB8E4F4BA9E5}" destId="{5C5940E0-D3FC-4307-8205-9FCA14A603FA}" srcOrd="0" destOrd="0" presId="urn:microsoft.com/office/officeart/2005/8/layout/hierarchy4"/>
    <dgm:cxn modelId="{8D93A488-E33D-402B-B3CA-DC59067C888C}" type="presParOf" srcId="{5C5940E0-D3FC-4307-8205-9FCA14A603FA}" destId="{09F30566-B85E-4413-ADCC-BA22921E69A3}" srcOrd="0" destOrd="0" presId="urn:microsoft.com/office/officeart/2005/8/layout/hierarchy4"/>
    <dgm:cxn modelId="{D25C8FCC-C25D-4349-8B79-8D29830F497C}" type="presParOf" srcId="{5C5940E0-D3FC-4307-8205-9FCA14A603FA}" destId="{3187D215-5579-45E6-B48C-A81F94D848BB}" srcOrd="1" destOrd="0" presId="urn:microsoft.com/office/officeart/2005/8/layout/hierarchy4"/>
    <dgm:cxn modelId="{9002465B-0961-47C0-A67D-8D986FE078E9}" type="presParOf" srcId="{5C5940E0-D3FC-4307-8205-9FCA14A603FA}" destId="{B743A17E-9652-43F7-94FC-3A8608A387BE}" srcOrd="2" destOrd="0" presId="urn:microsoft.com/office/officeart/2005/8/layout/hierarchy4"/>
    <dgm:cxn modelId="{2D4EFC2C-5A00-4ADC-A3B7-5C0F7549D552}" type="presParOf" srcId="{B743A17E-9652-43F7-94FC-3A8608A387BE}" destId="{96E64570-AA3F-4304-B11D-D16E5D6FC36A}" srcOrd="0" destOrd="0" presId="urn:microsoft.com/office/officeart/2005/8/layout/hierarchy4"/>
    <dgm:cxn modelId="{AC74D28D-D190-4BED-BDC1-88FE853BB107}" type="presParOf" srcId="{96E64570-AA3F-4304-B11D-D16E5D6FC36A}" destId="{63A27FD9-4E86-493A-8886-C4722EFAC990}" srcOrd="0" destOrd="0" presId="urn:microsoft.com/office/officeart/2005/8/layout/hierarchy4"/>
    <dgm:cxn modelId="{09221058-4205-40D3-98C0-C258FF2A6011}" type="presParOf" srcId="{96E64570-AA3F-4304-B11D-D16E5D6FC36A}" destId="{B5F31A25-2C5B-40AD-B799-B83C60A05A28}" srcOrd="1" destOrd="0" presId="urn:microsoft.com/office/officeart/2005/8/layout/hierarchy4"/>
    <dgm:cxn modelId="{D739D7BB-0826-44DE-B8C9-49D567421C60}" type="presParOf" srcId="{96E64570-AA3F-4304-B11D-D16E5D6FC36A}" destId="{9128D82F-853D-4629-B200-ADE66820F6E7}" srcOrd="2" destOrd="0" presId="urn:microsoft.com/office/officeart/2005/8/layout/hierarchy4"/>
    <dgm:cxn modelId="{7D4459ED-3EC7-466F-8B2B-75F66F468792}" type="presParOf" srcId="{9128D82F-853D-4629-B200-ADE66820F6E7}" destId="{3C094707-4DE5-4A46-B3B1-27B720ED961B}" srcOrd="0" destOrd="0" presId="urn:microsoft.com/office/officeart/2005/8/layout/hierarchy4"/>
    <dgm:cxn modelId="{9344A6E5-8A6D-4B9F-AB61-57A69DFC2642}" type="presParOf" srcId="{3C094707-4DE5-4A46-B3B1-27B720ED961B}" destId="{1879AFA9-61C1-4C25-9645-072A0A0D90E2}" srcOrd="0" destOrd="0" presId="urn:microsoft.com/office/officeart/2005/8/layout/hierarchy4"/>
    <dgm:cxn modelId="{47ECBD99-8BA7-41CC-AF26-8DBC3FE3E4F6}" type="presParOf" srcId="{3C094707-4DE5-4A46-B3B1-27B720ED961B}" destId="{DB3E2B5B-4FD7-4EA7-BCF9-4F1409395E91}" srcOrd="1" destOrd="0" presId="urn:microsoft.com/office/officeart/2005/8/layout/hierarchy4"/>
    <dgm:cxn modelId="{84B546C6-B3A3-418F-A6DB-53DFE6DA8170}" type="presParOf" srcId="{9128D82F-853D-4629-B200-ADE66820F6E7}" destId="{9E333520-214C-4B6E-A4D6-26867638C03F}" srcOrd="1" destOrd="0" presId="urn:microsoft.com/office/officeart/2005/8/layout/hierarchy4"/>
    <dgm:cxn modelId="{B12E6C74-0DAD-4C73-8D78-3CD589402C86}" type="presParOf" srcId="{9128D82F-853D-4629-B200-ADE66820F6E7}" destId="{6B32CEF0-F595-4E3C-9BC2-B9D72A5B515B}" srcOrd="2" destOrd="0" presId="urn:microsoft.com/office/officeart/2005/8/layout/hierarchy4"/>
    <dgm:cxn modelId="{BC37A897-3889-4C1B-A9EC-61913841CD4F}" type="presParOf" srcId="{6B32CEF0-F595-4E3C-9BC2-B9D72A5B515B}" destId="{423E3BA3-0BB9-4694-B0B6-8773D1CD6CDA}" srcOrd="0" destOrd="0" presId="urn:microsoft.com/office/officeart/2005/8/layout/hierarchy4"/>
    <dgm:cxn modelId="{EA2AEC4C-9621-40E6-A8AC-F36CD48F1995}" type="presParOf" srcId="{6B32CEF0-F595-4E3C-9BC2-B9D72A5B515B}" destId="{34592CDA-6AED-42BF-9023-B48DE6D6BDB0}" srcOrd="1" destOrd="0" presId="urn:microsoft.com/office/officeart/2005/8/layout/hierarchy4"/>
    <dgm:cxn modelId="{E3D0B524-A23C-4C57-9057-1308BD440CE7}" type="presParOf" srcId="{B743A17E-9652-43F7-94FC-3A8608A387BE}" destId="{422975DB-2A38-46D7-8AE2-1BFE9C38DEFE}" srcOrd="1" destOrd="0" presId="urn:microsoft.com/office/officeart/2005/8/layout/hierarchy4"/>
    <dgm:cxn modelId="{4A53C967-0B47-4F8B-8E1E-382D5B00F97B}" type="presParOf" srcId="{B743A17E-9652-43F7-94FC-3A8608A387BE}" destId="{1B31BD8B-2A85-4704-BAA0-3B378C1E1BBF}" srcOrd="2" destOrd="0" presId="urn:microsoft.com/office/officeart/2005/8/layout/hierarchy4"/>
    <dgm:cxn modelId="{5E0CB59D-2882-4C97-A718-F5B9F5575094}" type="presParOf" srcId="{1B31BD8B-2A85-4704-BAA0-3B378C1E1BBF}" destId="{5894B111-44EF-4F25-BB6A-B6DEE61FD2A9}" srcOrd="0" destOrd="0" presId="urn:microsoft.com/office/officeart/2005/8/layout/hierarchy4"/>
    <dgm:cxn modelId="{ED0E7BDF-F45C-47BA-8287-61CA04EE825C}" type="presParOf" srcId="{1B31BD8B-2A85-4704-BAA0-3B378C1E1BBF}" destId="{AC29F083-A9AA-4246-92A5-C1BB27B159CC}" srcOrd="1" destOrd="0" presId="urn:microsoft.com/office/officeart/2005/8/layout/hierarchy4"/>
    <dgm:cxn modelId="{F5AAEDA5-A0D8-4F98-8600-F75E845FE8D5}" type="presParOf" srcId="{1B31BD8B-2A85-4704-BAA0-3B378C1E1BBF}" destId="{340591AC-78C0-4EC5-B635-3BBBDEEE1D92}" srcOrd="2" destOrd="0" presId="urn:microsoft.com/office/officeart/2005/8/layout/hierarchy4"/>
    <dgm:cxn modelId="{5588CB4F-66AC-4753-8B30-39BD3526B925}" type="presParOf" srcId="{340591AC-78C0-4EC5-B635-3BBBDEEE1D92}" destId="{03D7F8F3-53A1-4730-A83A-6B47F85E42B3}" srcOrd="0" destOrd="0" presId="urn:microsoft.com/office/officeart/2005/8/layout/hierarchy4"/>
    <dgm:cxn modelId="{FAFA1A6F-E810-484D-96C5-A3CEEDAFC0E5}" type="presParOf" srcId="{03D7F8F3-53A1-4730-A83A-6B47F85E42B3}" destId="{A0A3A457-4C51-4CC8-AE68-59F71BFF3024}" srcOrd="0" destOrd="0" presId="urn:microsoft.com/office/officeart/2005/8/layout/hierarchy4"/>
    <dgm:cxn modelId="{F1A39DAE-EE81-4061-A687-09E9DCDF84AA}" type="presParOf" srcId="{03D7F8F3-53A1-4730-A83A-6B47F85E42B3}" destId="{72FC55F0-294A-4E3A-AC31-D7E5583C0D14}" srcOrd="1" destOrd="0" presId="urn:microsoft.com/office/officeart/2005/8/layout/hierarchy4"/>
    <dgm:cxn modelId="{310451A0-E531-4272-A24B-29D59F4824CA}" type="presParOf" srcId="{340591AC-78C0-4EC5-B635-3BBBDEEE1D92}" destId="{39E47640-557C-492C-A802-4E55705C875A}" srcOrd="1" destOrd="0" presId="urn:microsoft.com/office/officeart/2005/8/layout/hierarchy4"/>
    <dgm:cxn modelId="{F6771CC6-0069-4954-A1D7-D2E1E0ECA6B3}" type="presParOf" srcId="{340591AC-78C0-4EC5-B635-3BBBDEEE1D92}" destId="{1A9E71A7-BDAB-410D-B890-27FD5C530407}" srcOrd="2" destOrd="0" presId="urn:microsoft.com/office/officeart/2005/8/layout/hierarchy4"/>
    <dgm:cxn modelId="{C1587770-A8EE-4FD4-B625-BBE10CA3E953}" type="presParOf" srcId="{1A9E71A7-BDAB-410D-B890-27FD5C530407}" destId="{1E3A8B2F-7E4D-4488-8E86-E39F3C6D96E5}" srcOrd="0" destOrd="0" presId="urn:microsoft.com/office/officeart/2005/8/layout/hierarchy4"/>
    <dgm:cxn modelId="{1B5C193D-BD1D-48A8-93A5-B2194EDE6BFC}" type="presParOf" srcId="{1A9E71A7-BDAB-410D-B890-27FD5C530407}" destId="{94443CD8-17DD-4573-9335-966E0C263080}"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30566-B85E-4413-ADCC-BA22921E69A3}">
      <dsp:nvSpPr>
        <dsp:cNvPr id="0" name=""/>
        <dsp:cNvSpPr/>
      </dsp:nvSpPr>
      <dsp:spPr>
        <a:xfrm>
          <a:off x="1409" y="1822"/>
          <a:ext cx="3814761" cy="76666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Partners</a:t>
          </a:r>
        </a:p>
      </dsp:txBody>
      <dsp:txXfrm>
        <a:off x="23864" y="24277"/>
        <a:ext cx="3769851" cy="721754"/>
      </dsp:txXfrm>
    </dsp:sp>
    <dsp:sp modelId="{63A27FD9-4E86-493A-8886-C4722EFAC990}">
      <dsp:nvSpPr>
        <dsp:cNvPr id="0" name=""/>
        <dsp:cNvSpPr/>
      </dsp:nvSpPr>
      <dsp:spPr>
        <a:xfrm>
          <a:off x="1409" y="835711"/>
          <a:ext cx="1830499" cy="7666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OEMs</a:t>
          </a:r>
        </a:p>
      </dsp:txBody>
      <dsp:txXfrm>
        <a:off x="23864" y="858166"/>
        <a:ext cx="1785589" cy="721754"/>
      </dsp:txXfrm>
    </dsp:sp>
    <dsp:sp modelId="{1879AFA9-61C1-4C25-9645-072A0A0D90E2}">
      <dsp:nvSpPr>
        <dsp:cNvPr id="0" name=""/>
        <dsp:cNvSpPr/>
      </dsp:nvSpPr>
      <dsp:spPr>
        <a:xfrm>
          <a:off x="1409" y="1669601"/>
          <a:ext cx="1830499" cy="766664"/>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Management products</a:t>
          </a:r>
        </a:p>
      </dsp:txBody>
      <dsp:txXfrm>
        <a:off x="23864" y="1692056"/>
        <a:ext cx="1785589" cy="721754"/>
      </dsp:txXfrm>
    </dsp:sp>
    <dsp:sp modelId="{5894B111-44EF-4F25-BB6A-B6DEE61FD2A9}">
      <dsp:nvSpPr>
        <dsp:cNvPr id="0" name=""/>
        <dsp:cNvSpPr/>
      </dsp:nvSpPr>
      <dsp:spPr>
        <a:xfrm>
          <a:off x="1985670" y="835711"/>
          <a:ext cx="1830499" cy="7666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ISVs</a:t>
          </a:r>
        </a:p>
      </dsp:txBody>
      <dsp:txXfrm>
        <a:off x="2008125" y="858166"/>
        <a:ext cx="1785589" cy="721754"/>
      </dsp:txXfrm>
    </dsp:sp>
    <dsp:sp modelId="{A0A3A457-4C51-4CC8-AE68-59F71BFF3024}">
      <dsp:nvSpPr>
        <dsp:cNvPr id="0" name=""/>
        <dsp:cNvSpPr/>
      </dsp:nvSpPr>
      <dsp:spPr>
        <a:xfrm>
          <a:off x="1985670" y="1669601"/>
          <a:ext cx="1830499" cy="766664"/>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Automation products</a:t>
          </a:r>
        </a:p>
      </dsp:txBody>
      <dsp:txXfrm>
        <a:off x="2008125" y="1692056"/>
        <a:ext cx="1785589" cy="721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43F2A-F60A-444D-A336-DC5DE10DEF72}">
      <dsp:nvSpPr>
        <dsp:cNvPr id="0" name=""/>
        <dsp:cNvSpPr/>
      </dsp:nvSpPr>
      <dsp:spPr>
        <a:xfrm>
          <a:off x="1300" y="553"/>
          <a:ext cx="8042714" cy="70077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Windows Server</a:t>
          </a:r>
        </a:p>
      </dsp:txBody>
      <dsp:txXfrm>
        <a:off x="21825" y="21078"/>
        <a:ext cx="8001664" cy="659729"/>
      </dsp:txXfrm>
    </dsp:sp>
    <dsp:sp modelId="{5E5F6E11-36E0-4352-A4FE-E977A5EABF30}">
      <dsp:nvSpPr>
        <dsp:cNvPr id="0" name=""/>
        <dsp:cNvSpPr/>
      </dsp:nvSpPr>
      <dsp:spPr>
        <a:xfrm>
          <a:off x="1300"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PowerShell</a:t>
          </a:r>
        </a:p>
      </dsp:txBody>
      <dsp:txXfrm>
        <a:off x="21825" y="919187"/>
        <a:ext cx="1850463" cy="659729"/>
      </dsp:txXfrm>
    </dsp:sp>
    <dsp:sp modelId="{D62BA22C-F794-4CDA-9242-6453A922FEC3}">
      <dsp:nvSpPr>
        <dsp:cNvPr id="0" name=""/>
        <dsp:cNvSpPr/>
      </dsp:nvSpPr>
      <dsp:spPr>
        <a:xfrm>
          <a:off x="2051700"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PowerShell Workflow</a:t>
          </a:r>
        </a:p>
      </dsp:txBody>
      <dsp:txXfrm>
        <a:off x="2072225" y="919187"/>
        <a:ext cx="1850463" cy="659729"/>
      </dsp:txXfrm>
    </dsp:sp>
    <dsp:sp modelId="{20B126B4-5681-4E42-B008-21B4331F820C}">
      <dsp:nvSpPr>
        <dsp:cNvPr id="0" name=""/>
        <dsp:cNvSpPr/>
      </dsp:nvSpPr>
      <dsp:spPr>
        <a:xfrm>
          <a:off x="4102101"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Just enough Admin</a:t>
          </a:r>
        </a:p>
      </dsp:txBody>
      <dsp:txXfrm>
        <a:off x="4122626" y="919187"/>
        <a:ext cx="1850463" cy="659729"/>
      </dsp:txXfrm>
    </dsp:sp>
    <dsp:sp modelId="{3DC63B20-B816-469D-BC15-49508F1C28DA}">
      <dsp:nvSpPr>
        <dsp:cNvPr id="0" name=""/>
        <dsp:cNvSpPr/>
      </dsp:nvSpPr>
      <dsp:spPr>
        <a:xfrm>
          <a:off x="6152501" y="898662"/>
          <a:ext cx="1891513" cy="700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Desired State Configuration</a:t>
          </a:r>
        </a:p>
      </dsp:txBody>
      <dsp:txXfrm>
        <a:off x="6173026" y="919187"/>
        <a:ext cx="1850463" cy="659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30566-B85E-4413-ADCC-BA22921E69A3}">
      <dsp:nvSpPr>
        <dsp:cNvPr id="0" name=""/>
        <dsp:cNvSpPr/>
      </dsp:nvSpPr>
      <dsp:spPr>
        <a:xfrm>
          <a:off x="1552" y="687"/>
          <a:ext cx="4202703" cy="76309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Microsoft</a:t>
          </a:r>
        </a:p>
      </dsp:txBody>
      <dsp:txXfrm>
        <a:off x="23902" y="23037"/>
        <a:ext cx="4158003" cy="718392"/>
      </dsp:txXfrm>
    </dsp:sp>
    <dsp:sp modelId="{63A27FD9-4E86-493A-8886-C4722EFAC990}">
      <dsp:nvSpPr>
        <dsp:cNvPr id="0" name=""/>
        <dsp:cNvSpPr/>
      </dsp:nvSpPr>
      <dsp:spPr>
        <a:xfrm>
          <a:off x="1552" y="837497"/>
          <a:ext cx="2059002" cy="763092"/>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Center</a:t>
          </a:r>
        </a:p>
      </dsp:txBody>
      <dsp:txXfrm>
        <a:off x="23902" y="859847"/>
        <a:ext cx="2014302" cy="718392"/>
      </dsp:txXfrm>
    </dsp:sp>
    <dsp:sp modelId="{1879AFA9-61C1-4C25-9645-072A0A0D90E2}">
      <dsp:nvSpPr>
        <dsp:cNvPr id="0" name=""/>
        <dsp:cNvSpPr/>
      </dsp:nvSpPr>
      <dsp:spPr>
        <a:xfrm>
          <a:off x="1552"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Service Management Automation</a:t>
          </a:r>
        </a:p>
      </dsp:txBody>
      <dsp:txXfrm>
        <a:off x="23902" y="1696657"/>
        <a:ext cx="963626" cy="718392"/>
      </dsp:txXfrm>
    </dsp:sp>
    <dsp:sp modelId="{423E3BA3-0BB9-4694-B0B6-8773D1CD6CDA}">
      <dsp:nvSpPr>
        <dsp:cNvPr id="0" name=""/>
        <dsp:cNvSpPr/>
      </dsp:nvSpPr>
      <dsp:spPr>
        <a:xfrm>
          <a:off x="1052228"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Orchestrator</a:t>
          </a:r>
        </a:p>
      </dsp:txBody>
      <dsp:txXfrm>
        <a:off x="1074578" y="1696657"/>
        <a:ext cx="963626" cy="718392"/>
      </dsp:txXfrm>
    </dsp:sp>
    <dsp:sp modelId="{5894B111-44EF-4F25-BB6A-B6DEE61FD2A9}">
      <dsp:nvSpPr>
        <dsp:cNvPr id="0" name=""/>
        <dsp:cNvSpPr/>
      </dsp:nvSpPr>
      <dsp:spPr>
        <a:xfrm>
          <a:off x="2145254" y="837497"/>
          <a:ext cx="2059002" cy="763092"/>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Azure</a:t>
          </a:r>
        </a:p>
      </dsp:txBody>
      <dsp:txXfrm>
        <a:off x="2167604" y="859847"/>
        <a:ext cx="2014302" cy="718392"/>
      </dsp:txXfrm>
    </dsp:sp>
    <dsp:sp modelId="{A0A3A457-4C51-4CC8-AE68-59F71BFF3024}">
      <dsp:nvSpPr>
        <dsp:cNvPr id="0" name=""/>
        <dsp:cNvSpPr/>
      </dsp:nvSpPr>
      <dsp:spPr>
        <a:xfrm>
          <a:off x="2145254"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Automation</a:t>
          </a:r>
        </a:p>
      </dsp:txBody>
      <dsp:txXfrm>
        <a:off x="2167604" y="1696657"/>
        <a:ext cx="963626" cy="718392"/>
      </dsp:txXfrm>
    </dsp:sp>
    <dsp:sp modelId="{1E3A8B2F-7E4D-4488-8E86-E39F3C6D96E5}">
      <dsp:nvSpPr>
        <dsp:cNvPr id="0" name=""/>
        <dsp:cNvSpPr/>
      </dsp:nvSpPr>
      <dsp:spPr>
        <a:xfrm>
          <a:off x="3195930" y="1674307"/>
          <a:ext cx="1008326" cy="763092"/>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Azure DSC</a:t>
          </a:r>
        </a:p>
      </dsp:txBody>
      <dsp:txXfrm>
        <a:off x="3218280" y="1696657"/>
        <a:ext cx="963626" cy="7183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97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73941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72375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630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537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26057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3675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257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179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272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71693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6569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E59303-D1C0-4984-A95B-08354400170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5474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1" kern="1200" baseline="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620253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90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04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72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29502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82123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01482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666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7556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19223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4978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40904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20007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a:xfrm>
            <a:off x="685180" y="4342777"/>
            <a:ext cx="5487640" cy="4115111"/>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B531F46-AD95-454E-B729-E834F44C773A}" type="slidenum">
              <a:rPr lang="en-US" smtClean="0">
                <a:solidFill>
                  <a:prstClr val="black"/>
                </a:solidFill>
              </a:rPr>
              <a:pPr>
                <a:defRPr/>
              </a:pPr>
              <a:t>35</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72271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a:xfrm>
            <a:off x="685180" y="4342777"/>
            <a:ext cx="5487640" cy="4115111"/>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B531F46-AD95-454E-B729-E834F44C773A}" type="slidenum">
              <a:rPr lang="en-US" smtClean="0">
                <a:solidFill>
                  <a:prstClr val="black"/>
                </a:solidFill>
              </a:rPr>
              <a:pPr>
                <a:defRPr/>
              </a:pPr>
              <a:t>36</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124122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0779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80272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04985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6800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61719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591387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63192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58466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40123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64156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3/5/2020 1:36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100180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5823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B3C0A2D-2EE5-4B7C-82A1-7AF0569795A0}"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314350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49</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19552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3/5/2020</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329445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21584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51</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2549578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52</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629618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3/5/2020</a:t>
            </a:fld>
            <a:endParaRPr lang="en-US">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53</a:t>
            </a:fld>
            <a:endParaRPr lang="en-US">
              <a:solidFill>
                <a:prstClr val="black"/>
              </a:solidFill>
            </a:endParaRPr>
          </a:p>
        </p:txBody>
      </p:sp>
      <p:sp>
        <p:nvSpPr>
          <p:cNvPr id="11" name="Header Placeholder 10"/>
          <p:cNvSpPr>
            <a:spLocks noGrp="1"/>
          </p:cNvSpPr>
          <p:nvPr>
            <p:ph type="hdr" sz="quarter" idx="13"/>
          </p:nvPr>
        </p:nvSpPr>
        <p:spPr/>
        <p:txBody>
          <a:bodyPr/>
          <a:lstStyle/>
          <a:p>
            <a:r>
              <a:rPr lang="en-US">
                <a:solidFill>
                  <a:prstClr val="black"/>
                </a:solidFill>
              </a:rPr>
              <a:t>Tech Ready 15</a:t>
            </a:r>
          </a:p>
        </p:txBody>
      </p:sp>
    </p:spTree>
    <p:extLst>
      <p:ext uri="{BB962C8B-B14F-4D97-AF65-F5344CB8AC3E}">
        <p14:creationId xmlns:p14="http://schemas.microsoft.com/office/powerpoint/2010/main" val="1655157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B3C0A2D-2EE5-4B7C-82A1-7AF0569795A0}"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836544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3/5/2020 1:36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45853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624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7845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8529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1306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9350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4430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4138437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3/5/2020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16049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425011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64255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748648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09750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8657847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850175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87626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4510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51251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175407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826563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ED0A61-BCCE-48FD-976C-C63D6BAFDA98}" type="datetime1">
              <a:rPr lang="en-US" smtClean="0"/>
              <a:t>3/5/2020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864017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ED0A61-BCCE-48FD-976C-C63D6BAFDA98}" type="datetime1">
              <a:rPr lang="en-US" smtClean="0"/>
              <a:t>3/5/2020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8362216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86770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535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0739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212852"/>
            <a:ext cx="11704047" cy="1935915"/>
          </a:xfrm>
        </p:spPr>
        <p:txBody>
          <a:bodyPr wrap="square">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618526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14549" y="1165754"/>
            <a:ext cx="11400102" cy="5051601"/>
          </a:xfrm>
          <a:prstGeom prst="rect">
            <a:avLst/>
          </a:prstGeom>
        </p:spPr>
        <p:txBody>
          <a:bodyPr vert="horz" lIns="91440" tIns="45720">
            <a:normAutofit/>
          </a:bodyPr>
          <a:lstStyle>
            <a:lvl1pPr marL="0" indent="0">
              <a:lnSpc>
                <a:spcPct val="100000"/>
              </a:lnSpc>
              <a:spcBef>
                <a:spcPts val="306"/>
              </a:spcBef>
              <a:buFontTx/>
              <a:buNone/>
              <a:defRPr sz="2448"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517784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895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6366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8"/>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2"/>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a:p>
        </p:txBody>
      </p:sp>
    </p:spTree>
    <p:extLst>
      <p:ext uri="{BB962C8B-B14F-4D97-AF65-F5344CB8AC3E}">
        <p14:creationId xmlns:p14="http://schemas.microsoft.com/office/powerpoint/2010/main" val="2751876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hidden="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1" r:id="rId5"/>
    <p:sldLayoutId id="2147484299" r:id="rId6"/>
    <p:sldLayoutId id="2147484263" r:id="rId7"/>
    <p:sldLayoutId id="2147484517" r:id="rId8"/>
    <p:sldLayoutId id="2147484518" r:id="rId9"/>
    <p:sldLayoutId id="214748451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182880" tIns="13716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21824" y="1632057"/>
            <a:ext cx="11192828" cy="46160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6877511"/>
      </p:ext>
    </p:extLst>
  </p:cSld>
  <p:clrMap bg1="dk1" tx1="lt1" bg2="dk2" tx2="lt2" accent1="accent1" accent2="accent2" accent3="accent3" accent4="accent4" accent5="accent5" accent6="accent6" hlink="hlink" folHlink="folHlink"/>
  <p:sldLayoutIdLst>
    <p:sldLayoutId id="2147484523" r:id="rId1"/>
  </p:sldLayoutIdLst>
  <p:hf hdr="0" ftr="0" dt="0"/>
  <p:txStyles>
    <p:titleStyle>
      <a:lvl1pPr eaLnBrk="1" hangingPunct="1">
        <a:defRPr sz="2040">
          <a:solidFill>
            <a:schemeClr val="tx1"/>
          </a:solidFill>
          <a:latin typeface="+mn-lt"/>
          <a:cs typeface="Segoe Pro Light"/>
        </a:defRPr>
      </a:lvl1pPr>
    </p:titleStyle>
    <p:bodyStyle>
      <a:lvl1pPr eaLnBrk="1" hangingPunct="1">
        <a:lnSpc>
          <a:spcPct val="120000"/>
        </a:lnSpc>
        <a:defRPr sz="1428">
          <a:solidFill>
            <a:srgbClr val="FFFFFF"/>
          </a:solidFill>
          <a:latin typeface="+mn-lt"/>
          <a:cs typeface="Segoe Pro Light"/>
        </a:defRPr>
      </a:lvl1pPr>
      <a:lvl2pPr eaLnBrk="1" hangingPunct="1">
        <a:lnSpc>
          <a:spcPct val="120000"/>
        </a:lnSpc>
        <a:defRPr sz="1428">
          <a:solidFill>
            <a:srgbClr val="FFFFFF"/>
          </a:solidFill>
          <a:latin typeface="+mn-lt"/>
          <a:cs typeface="Segoe Pro Light"/>
        </a:defRPr>
      </a:lvl2pPr>
      <a:lvl3pPr eaLnBrk="1" hangingPunct="1">
        <a:lnSpc>
          <a:spcPct val="120000"/>
        </a:lnSpc>
        <a:defRPr sz="1428">
          <a:solidFill>
            <a:srgbClr val="FFFFFF"/>
          </a:solidFill>
          <a:latin typeface="+mn-lt"/>
          <a:cs typeface="Segoe Pro Light"/>
        </a:defRPr>
      </a:lvl3pPr>
      <a:lvl4pPr eaLnBrk="1" hangingPunct="1">
        <a:lnSpc>
          <a:spcPct val="120000"/>
        </a:lnSpc>
        <a:defRPr sz="1428">
          <a:solidFill>
            <a:srgbClr val="FFFFFF"/>
          </a:solidFill>
          <a:latin typeface="+mn-lt"/>
          <a:cs typeface="Segoe Pro Light"/>
        </a:defRPr>
      </a:lvl4pPr>
      <a:lvl5pPr eaLnBrk="1" hangingPunct="1">
        <a:lnSpc>
          <a:spcPct val="120000"/>
        </a:lnSpc>
        <a:defRPr sz="1428">
          <a:solidFill>
            <a:srgbClr val="FFFFFF"/>
          </a:solidFill>
          <a:latin typeface="+mn-lt"/>
          <a:cs typeface="Segoe Pro Light"/>
        </a:defRPr>
      </a:lvl5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46576"/>
      </p:ext>
    </p:extLst>
  </p:cSld>
  <p:clrMap bg1="lt1" tx1="dk1" bg2="lt2" tx2="dk2" accent1="accent1" accent2="accent2" accent3="accent3" accent4="accent4" accent5="accent5" accent6="accent6" hlink="hlink" folHlink="folHlink"/>
  <p:sldLayoutIdLst>
    <p:sldLayoutId id="214748455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9236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891650"/>
      </p:ext>
    </p:extLst>
  </p:cSld>
  <p:clrMap bg1="lt1" tx1="dk1" bg2="lt2" tx2="dk2" accent1="accent1" accent2="accent2" accent3="accent3" accent4="accent4" accent5="accent5" accent6="accent6" hlink="hlink" folHlink="folHlink"/>
  <p:sldLayoutIdLst>
    <p:sldLayoutId id="2147484562"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aka.ms/Azure/Automation/Hybri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starting-runbooks-on-hybrid-runbook-worker"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aka.ms/azure/webhook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hyperlink" Target="https://azure.microsoft.com/en-us/documentation/articles/automation-dsc-cd-chocolatey/" TargetMode="External"/><Relationship Id="rId4" Type="http://schemas.openxmlformats.org/officeDocument/2006/relationships/hyperlink" Target="https://azure.microsoft.com/en-us/documentation/articles/automation-dsc-overview/"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openclipart.org/detail/192629/gear-tools-by-ben-19262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hyperlink" Target="http://azure.microsoft.com/blog/2014/12/15/authoring-integration-modules-for-azure-automation/"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package" Target="../embeddings/Microsoft_Visio_Drawing.vsdx"/></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4.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hyperlink" Target="https://docs.microsoft.com/en-us/azure/automation/automation-scenario-aws-deployment"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enticate-service-principa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notesSlide" Target="../notesSlides/notesSlide44.xml"/><Relationship Id="rId4"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hyperlink" Target="https://azure.microsoft.com/en-us/blog/authoring-integration-modules-for-azure-automation/"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hyperlink" Target="https://docs.microsoft.com/en-us/azure/automation/automation-hybrid-runbook-work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hyperlink" Target="https://azure.microsoft.com/en-us/documentation/articles/automation-sec-configure-azure-runas-accoun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hyperlink" Target="http://blogs.msdn.com/b/powershell/archive/2013/11/19/resource-designer-tool-a-walkthrough-writing-a-dsc-resource.aspx"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hyperlink" Target="http://www.powershellgallery.com/packages/xDSCResourceDesigner/"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Azure Stack Hub Automation</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Automation</a:t>
            </a:r>
          </a:p>
        </p:txBody>
      </p:sp>
      <p:sp>
        <p:nvSpPr>
          <p:cNvPr id="4" name="Rectangle 3">
            <a:extLst>
              <a:ext uri="{FF2B5EF4-FFF2-40B4-BE49-F238E27FC236}">
                <a16:creationId xmlns:a16="http://schemas.microsoft.com/office/drawing/2014/main" id="{0881B40C-7FF5-4115-A724-B8471BA9E883}"/>
              </a:ext>
            </a:extLst>
          </p:cNvPr>
          <p:cNvSpPr/>
          <p:nvPr/>
        </p:nvSpPr>
        <p:spPr>
          <a:xfrm>
            <a:off x="427037" y="1820862"/>
            <a:ext cx="11277600" cy="4278094"/>
          </a:xfrm>
          <a:prstGeom prst="rect">
            <a:avLst/>
          </a:prstGeom>
        </p:spPr>
        <p:txBody>
          <a:bodyPr wrap="square" anchor="t">
            <a:spAutoFit/>
          </a:bodyPr>
          <a:lstStyle/>
          <a:p>
            <a:pPr marL="466090" lvl="1">
              <a:spcAft>
                <a:spcPts val="600"/>
              </a:spcAft>
            </a:pPr>
            <a:r>
              <a:rPr lang="en-US" sz="2800" dirty="0">
                <a:gradFill>
                  <a:gsLst>
                    <a:gs pos="1250">
                      <a:schemeClr val="tx2"/>
                    </a:gs>
                    <a:gs pos="99000">
                      <a:schemeClr val="tx2"/>
                    </a:gs>
                  </a:gsLst>
                  <a:lin ang="5400000" scaled="0"/>
                </a:gradFill>
              </a:rPr>
              <a:t>It is not an Azure Stack Hub service but may be a future capability.</a:t>
            </a:r>
            <a:endParaRPr lang="en-US" dirty="0"/>
          </a:p>
          <a:p>
            <a:pPr marL="466090" lvl="1">
              <a:spcAft>
                <a:spcPts val="600"/>
              </a:spcAft>
            </a:pPr>
            <a:endParaRPr lang="en-US" sz="2800" dirty="0">
              <a:gradFill>
                <a:gsLst>
                  <a:gs pos="1250">
                    <a:schemeClr val="tx2"/>
                  </a:gs>
                  <a:gs pos="99000">
                    <a:schemeClr val="tx2"/>
                  </a:gs>
                </a:gsLst>
                <a:lin ang="5400000" scaled="0"/>
              </a:gradFill>
              <a:cs typeface="Segoe UI Semilight"/>
            </a:endParaRPr>
          </a:p>
          <a:p>
            <a:pPr marL="466090" lvl="1">
              <a:spcAft>
                <a:spcPts val="600"/>
              </a:spcAft>
            </a:pPr>
            <a:r>
              <a:rPr lang="en-US" sz="2800" dirty="0"/>
              <a:t>For “connected” Azure Stack Hub implementation running Azure Automation while targeting Azure Stack Hub can be used as an automation pattern in hybrid scenarios. (More detail coming up!)</a:t>
            </a:r>
            <a:endParaRPr lang="en-US" sz="2800" dirty="0">
              <a:cs typeface="Segoe UI Semilight"/>
            </a:endParaRPr>
          </a:p>
          <a:p>
            <a:pPr marL="466090" lvl="1">
              <a:spcAft>
                <a:spcPts val="600"/>
              </a:spcAft>
            </a:pPr>
            <a:endParaRPr lang="en-US" sz="2800" dirty="0">
              <a:gradFill>
                <a:gsLst>
                  <a:gs pos="1250">
                    <a:schemeClr val="tx2"/>
                  </a:gs>
                  <a:gs pos="99000">
                    <a:schemeClr val="tx2"/>
                  </a:gs>
                </a:gsLst>
                <a:lin ang="5400000" scaled="0"/>
              </a:gradFill>
              <a:cs typeface="Segoe UI Semilight"/>
            </a:endParaRPr>
          </a:p>
          <a:p>
            <a:pPr marL="466090" lvl="1">
              <a:spcAft>
                <a:spcPts val="600"/>
              </a:spcAft>
            </a:pPr>
            <a:r>
              <a:rPr lang="en-US" sz="2800" dirty="0">
                <a:gradFill>
                  <a:gsLst>
                    <a:gs pos="1250">
                      <a:schemeClr val="tx2"/>
                    </a:gs>
                    <a:gs pos="99000">
                      <a:schemeClr val="tx2"/>
                    </a:gs>
                  </a:gsLst>
                  <a:lin ang="5400000" scaled="0"/>
                </a:gradFill>
              </a:rPr>
              <a:t>For “disconnected” Azure Stack Hub implementation Service Management Automation (SMA) can be used as an IaaS workload to host runbooks.</a:t>
            </a:r>
            <a:endParaRPr lang="en-US" sz="2800" dirty="0">
              <a:gradFill>
                <a:gsLst>
                  <a:gs pos="1250">
                    <a:schemeClr val="tx2"/>
                  </a:gs>
                  <a:gs pos="99000">
                    <a:schemeClr val="tx2"/>
                  </a:gs>
                </a:gsLst>
                <a:lin ang="5400000" scaled="0"/>
              </a:gradFill>
              <a:cs typeface="Segoe UI Semilight"/>
            </a:endParaRPr>
          </a:p>
        </p:txBody>
      </p:sp>
    </p:spTree>
    <p:extLst>
      <p:ext uri="{BB962C8B-B14F-4D97-AF65-F5344CB8AC3E}">
        <p14:creationId xmlns:p14="http://schemas.microsoft.com/office/powerpoint/2010/main" val="2603042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4261" y="5781693"/>
            <a:ext cx="3821072" cy="1134483"/>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Integrate into existing systems with PowerShell integration modules</a:t>
            </a:r>
          </a:p>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Extend by building PS modules to enable integrating into other systems</a:t>
            </a: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p:txBody>
      </p:sp>
      <p:sp>
        <p:nvSpPr>
          <p:cNvPr id="3" name="Rectangle 2"/>
          <p:cNvSpPr/>
          <p:nvPr/>
        </p:nvSpPr>
        <p:spPr bwMode="auto">
          <a:xfrm>
            <a:off x="1489682" y="4930651"/>
            <a:ext cx="2267372" cy="9572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Optimize and extend existing processes </a:t>
            </a:r>
          </a:p>
        </p:txBody>
      </p:sp>
      <p:sp>
        <p:nvSpPr>
          <p:cNvPr id="4" name="Rectangle 3"/>
          <p:cNvSpPr/>
          <p:nvPr/>
        </p:nvSpPr>
        <p:spPr bwMode="auto">
          <a:xfrm>
            <a:off x="355077" y="4540990"/>
            <a:ext cx="1553701" cy="95984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5" name="Rectangle 4"/>
          <p:cNvSpPr/>
          <p:nvPr/>
        </p:nvSpPr>
        <p:spPr bwMode="auto">
          <a:xfrm>
            <a:off x="4304518" y="5781693"/>
            <a:ext cx="3827444" cy="1134483"/>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Accelerate time to value with flexible process workflows</a:t>
            </a:r>
          </a:p>
          <a:p>
            <a:pPr marL="6473" lvl="1" defTabSz="950666" fontAlgn="base">
              <a:lnSpc>
                <a:spcPct val="90000"/>
              </a:lnSpc>
              <a:spcBef>
                <a:spcPts val="715"/>
              </a:spcBef>
              <a:spcAft>
                <a:spcPct val="0"/>
              </a:spcAft>
              <a:buClr>
                <a:srgbClr val="D83B01"/>
              </a:buClr>
            </a:pPr>
            <a:r>
              <a:rPr lang="en-US" sz="1200" dirty="0">
                <a:solidFill>
                  <a:srgbClr val="505050"/>
                </a:solidFill>
                <a:latin typeface="+mj-lt"/>
                <a:ea typeface="Segoe UI" panose="020B0502040204020203" pitchFamily="34" charset="0"/>
                <a:cs typeface="Segoe UI" panose="020B0502040204020203" pitchFamily="34" charset="0"/>
              </a:rPr>
              <a:t>Improve service reliability across multiple tools, systems, and department silos</a:t>
            </a:r>
          </a:p>
          <a:p>
            <a:pPr marL="6473" lvl="1" defTabSz="950666" fontAlgn="base">
              <a:lnSpc>
                <a:spcPct val="90000"/>
              </a:lnSpc>
              <a:spcBef>
                <a:spcPts val="715"/>
              </a:spcBef>
              <a:spcAft>
                <a:spcPct val="0"/>
              </a:spcAft>
              <a:buClr>
                <a:srgbClr val="D83B01"/>
              </a:buClr>
            </a:pPr>
            <a:endParaRPr lang="en-US" sz="1200" dirty="0">
              <a:solidFill>
                <a:srgbClr val="505050"/>
              </a:solidFill>
              <a:latin typeface="+mj-lt"/>
              <a:ea typeface="Segoe UI" panose="020B0502040204020203" pitchFamily="34" charset="0"/>
              <a:cs typeface="Segoe UI" panose="020B0502040204020203" pitchFamily="34" charset="0"/>
            </a:endParaRPr>
          </a:p>
        </p:txBody>
      </p:sp>
      <p:sp>
        <p:nvSpPr>
          <p:cNvPr id="6" name="Rectangle 5"/>
          <p:cNvSpPr/>
          <p:nvPr/>
        </p:nvSpPr>
        <p:spPr bwMode="auto">
          <a:xfrm>
            <a:off x="5401972" y="4930651"/>
            <a:ext cx="2273777" cy="948744"/>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Deliver flexible and reliable services</a:t>
            </a:r>
          </a:p>
        </p:txBody>
      </p:sp>
      <p:sp>
        <p:nvSpPr>
          <p:cNvPr id="7" name="Rectangle 6"/>
          <p:cNvSpPr/>
          <p:nvPr/>
        </p:nvSpPr>
        <p:spPr bwMode="auto">
          <a:xfrm>
            <a:off x="4304516" y="4543618"/>
            <a:ext cx="1553701" cy="949584"/>
          </a:xfrm>
          <a:prstGeom prst="rect">
            <a:avLst/>
          </a:prstGeom>
          <a:no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8" name="Rectangle 7"/>
          <p:cNvSpPr/>
          <p:nvPr/>
        </p:nvSpPr>
        <p:spPr bwMode="auto">
          <a:xfrm>
            <a:off x="8311147" y="5781693"/>
            <a:ext cx="3636175" cy="1134483"/>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marL="6473" lvl="1" defTabSz="950666" fontAlgn="base">
              <a:lnSpc>
                <a:spcPct val="90000"/>
              </a:lnSpc>
              <a:spcBef>
                <a:spcPts val="715"/>
              </a:spcBef>
              <a:spcAft>
                <a:spcPct val="0"/>
              </a:spcAft>
              <a:buClr>
                <a:srgbClr val="D83B01"/>
              </a:buClr>
            </a:pPr>
            <a:r>
              <a:rPr lang="en-US" sz="1200">
                <a:solidFill>
                  <a:srgbClr val="505050"/>
                </a:solidFill>
                <a:latin typeface="+mj-lt"/>
                <a:cs typeface="Segoe UI" panose="020B0502040204020203" pitchFamily="34" charset="0"/>
              </a:rPr>
              <a:t>Enable operations to focus on work that adds business value</a:t>
            </a:r>
          </a:p>
          <a:p>
            <a:pPr marL="6473" lvl="1" defTabSz="950666" fontAlgn="base">
              <a:lnSpc>
                <a:spcPct val="90000"/>
              </a:lnSpc>
              <a:spcBef>
                <a:spcPts val="715"/>
              </a:spcBef>
              <a:spcAft>
                <a:spcPct val="0"/>
              </a:spcAft>
              <a:buClr>
                <a:srgbClr val="D83B01"/>
              </a:buClr>
            </a:pPr>
            <a:r>
              <a:rPr lang="en-US" sz="1200">
                <a:solidFill>
                  <a:srgbClr val="505050"/>
                </a:solidFill>
                <a:latin typeface="+mj-lt"/>
                <a:cs typeface="Segoe UI" panose="020B0502040204020203" pitchFamily="34" charset="0"/>
              </a:rPr>
              <a:t>Reduce error-prone manual activities while lowering costs</a:t>
            </a:r>
          </a:p>
        </p:txBody>
      </p:sp>
      <p:sp>
        <p:nvSpPr>
          <p:cNvPr id="9" name="Rectangle 8"/>
          <p:cNvSpPr/>
          <p:nvPr/>
        </p:nvSpPr>
        <p:spPr bwMode="auto">
          <a:xfrm>
            <a:off x="9266237" y="4922713"/>
            <a:ext cx="2263616" cy="931256"/>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r>
              <a:rPr lang="en-US" sz="1599" dirty="0">
                <a:solidFill>
                  <a:srgbClr val="0078D7"/>
                </a:solidFill>
                <a:latin typeface="+mj-lt"/>
              </a:rPr>
              <a:t>Lower costs and </a:t>
            </a:r>
            <a:br>
              <a:rPr lang="en-US" sz="1599" dirty="0">
                <a:solidFill>
                  <a:srgbClr val="0078D7"/>
                </a:solidFill>
                <a:latin typeface="+mj-lt"/>
              </a:rPr>
            </a:br>
            <a:r>
              <a:rPr lang="en-US" sz="1599" dirty="0">
                <a:solidFill>
                  <a:srgbClr val="0078D7"/>
                </a:solidFill>
                <a:latin typeface="+mj-lt"/>
              </a:rPr>
              <a:t>improve predictability </a:t>
            </a:r>
          </a:p>
        </p:txBody>
      </p:sp>
      <p:sp>
        <p:nvSpPr>
          <p:cNvPr id="10" name="Rectangle 9"/>
          <p:cNvSpPr/>
          <p:nvPr/>
        </p:nvSpPr>
        <p:spPr bwMode="auto">
          <a:xfrm>
            <a:off x="8311144" y="4533359"/>
            <a:ext cx="1546566" cy="959840"/>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solidFill>
              <a:latin typeface="+mj-lt"/>
            </a:endParaRPr>
          </a:p>
        </p:txBody>
      </p:sp>
      <p:sp>
        <p:nvSpPr>
          <p:cNvPr id="12" name="Freeform 78"/>
          <p:cNvSpPr>
            <a:spLocks noChangeAspect="1" noEditPoints="1"/>
          </p:cNvSpPr>
          <p:nvPr/>
        </p:nvSpPr>
        <p:spPr bwMode="black">
          <a:xfrm>
            <a:off x="540739" y="5025127"/>
            <a:ext cx="824064" cy="52266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2"/>
          </a:solidFill>
          <a:ln>
            <a:noFill/>
          </a:ln>
        </p:spPr>
        <p:txBody>
          <a:bodyPr vert="horz" wrap="square" lIns="69108" tIns="34555" rIns="69108" bIns="34555" numCol="1" anchor="t" anchorCtr="0" compatLnSpc="1">
            <a:prstTxWarp prst="textNoShape">
              <a:avLst/>
            </a:prstTxWarp>
          </a:bodyPr>
          <a:lstStyle/>
          <a:p>
            <a:endParaRPr lang="en-US" sz="1327">
              <a:latin typeface="+mj-lt"/>
            </a:endParaRPr>
          </a:p>
        </p:txBody>
      </p:sp>
      <p:sp>
        <p:nvSpPr>
          <p:cNvPr id="13" name="Freeform 14"/>
          <p:cNvSpPr>
            <a:spLocks noChangeAspect="1" noEditPoints="1"/>
          </p:cNvSpPr>
          <p:nvPr/>
        </p:nvSpPr>
        <p:spPr bwMode="black">
          <a:xfrm>
            <a:off x="4533889" y="5061027"/>
            <a:ext cx="737797" cy="488839"/>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2"/>
          </a:solidFill>
          <a:ln>
            <a:noFill/>
          </a:ln>
        </p:spPr>
        <p:txBody>
          <a:bodyPr vert="horz" wrap="square" lIns="69108" tIns="34555" rIns="69108" bIns="34555" numCol="1" anchor="t" anchorCtr="0" compatLnSpc="1">
            <a:prstTxWarp prst="textNoShape">
              <a:avLst/>
            </a:prstTxWarp>
          </a:bodyPr>
          <a:lstStyle/>
          <a:p>
            <a:endParaRPr lang="en-US" sz="1327">
              <a:latin typeface="+mj-lt"/>
            </a:endParaRPr>
          </a:p>
        </p:txBody>
      </p:sp>
      <p:grpSp>
        <p:nvGrpSpPr>
          <p:cNvPr id="14" name="Group 278"/>
          <p:cNvGrpSpPr>
            <a:grpSpLocks noChangeAspect="1"/>
          </p:cNvGrpSpPr>
          <p:nvPr/>
        </p:nvGrpSpPr>
        <p:grpSpPr bwMode="auto">
          <a:xfrm>
            <a:off x="8542681" y="5077854"/>
            <a:ext cx="544120" cy="490472"/>
            <a:chOff x="-130" y="-1898"/>
            <a:chExt cx="859" cy="956"/>
          </a:xfrm>
          <a:solidFill>
            <a:schemeClr val="tx2"/>
          </a:solidFill>
        </p:grpSpPr>
        <p:sp>
          <p:nvSpPr>
            <p:cNvPr id="15" name="Freeform 279"/>
            <p:cNvSpPr>
              <a:spLocks noEditPoints="1"/>
            </p:cNvSpPr>
            <p:nvPr/>
          </p:nvSpPr>
          <p:spPr bwMode="auto">
            <a:xfrm>
              <a:off x="-130" y="-1804"/>
              <a:ext cx="859" cy="862"/>
            </a:xfrm>
            <a:custGeom>
              <a:avLst/>
              <a:gdLst>
                <a:gd name="T0" fmla="*/ 182 w 364"/>
                <a:gd name="T1" fmla="*/ 365 h 365"/>
                <a:gd name="T2" fmla="*/ 0 w 364"/>
                <a:gd name="T3" fmla="*/ 183 h 365"/>
                <a:gd name="T4" fmla="*/ 182 w 364"/>
                <a:gd name="T5" fmla="*/ 0 h 365"/>
                <a:gd name="T6" fmla="*/ 364 w 364"/>
                <a:gd name="T7" fmla="*/ 183 h 365"/>
                <a:gd name="T8" fmla="*/ 182 w 364"/>
                <a:gd name="T9" fmla="*/ 365 h 365"/>
                <a:gd name="T10" fmla="*/ 182 w 364"/>
                <a:gd name="T11" fmla="*/ 23 h 365"/>
                <a:gd name="T12" fmla="*/ 22 w 364"/>
                <a:gd name="T13" fmla="*/ 182 h 365"/>
                <a:gd name="T14" fmla="*/ 182 w 364"/>
                <a:gd name="T15" fmla="*/ 342 h 365"/>
                <a:gd name="T16" fmla="*/ 342 w 364"/>
                <a:gd name="T17" fmla="*/ 182 h 365"/>
                <a:gd name="T18" fmla="*/ 182 w 364"/>
                <a:gd name="T19" fmla="*/ 2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5">
                  <a:moveTo>
                    <a:pt x="182" y="365"/>
                  </a:moveTo>
                  <a:cubicBezTo>
                    <a:pt x="81" y="365"/>
                    <a:pt x="0" y="283"/>
                    <a:pt x="0" y="183"/>
                  </a:cubicBezTo>
                  <a:cubicBezTo>
                    <a:pt x="0" y="82"/>
                    <a:pt x="81" y="0"/>
                    <a:pt x="182" y="0"/>
                  </a:cubicBezTo>
                  <a:cubicBezTo>
                    <a:pt x="283" y="0"/>
                    <a:pt x="364" y="82"/>
                    <a:pt x="364" y="183"/>
                  </a:cubicBezTo>
                  <a:cubicBezTo>
                    <a:pt x="364" y="283"/>
                    <a:pt x="283" y="365"/>
                    <a:pt x="182" y="365"/>
                  </a:cubicBezTo>
                  <a:close/>
                  <a:moveTo>
                    <a:pt x="182" y="23"/>
                  </a:moveTo>
                  <a:cubicBezTo>
                    <a:pt x="94" y="23"/>
                    <a:pt x="22" y="94"/>
                    <a:pt x="22" y="182"/>
                  </a:cubicBezTo>
                  <a:cubicBezTo>
                    <a:pt x="22" y="271"/>
                    <a:pt x="94" y="342"/>
                    <a:pt x="182" y="342"/>
                  </a:cubicBezTo>
                  <a:cubicBezTo>
                    <a:pt x="270" y="342"/>
                    <a:pt x="342" y="271"/>
                    <a:pt x="342" y="182"/>
                  </a:cubicBezTo>
                  <a:cubicBezTo>
                    <a:pt x="342" y="94"/>
                    <a:pt x="270" y="23"/>
                    <a:pt x="182" y="23"/>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6" name="Freeform 280"/>
            <p:cNvSpPr>
              <a:spLocks/>
            </p:cNvSpPr>
            <p:nvPr/>
          </p:nvSpPr>
          <p:spPr bwMode="auto">
            <a:xfrm>
              <a:off x="274" y="-1723"/>
              <a:ext cx="52" cy="385"/>
            </a:xfrm>
            <a:custGeom>
              <a:avLst/>
              <a:gdLst>
                <a:gd name="T0" fmla="*/ 22 w 22"/>
                <a:gd name="T1" fmla="*/ 149 h 163"/>
                <a:gd name="T2" fmla="*/ 22 w 22"/>
                <a:gd name="T3" fmla="*/ 15 h 163"/>
                <a:gd name="T4" fmla="*/ 0 w 22"/>
                <a:gd name="T5" fmla="*/ 15 h 163"/>
                <a:gd name="T6" fmla="*/ 0 w 22"/>
                <a:gd name="T7" fmla="*/ 149 h 163"/>
                <a:gd name="T8" fmla="*/ 22 w 22"/>
                <a:gd name="T9" fmla="*/ 149 h 163"/>
              </a:gdLst>
              <a:ahLst/>
              <a:cxnLst>
                <a:cxn ang="0">
                  <a:pos x="T0" y="T1"/>
                </a:cxn>
                <a:cxn ang="0">
                  <a:pos x="T2" y="T3"/>
                </a:cxn>
                <a:cxn ang="0">
                  <a:pos x="T4" y="T5"/>
                </a:cxn>
                <a:cxn ang="0">
                  <a:pos x="T6" y="T7"/>
                </a:cxn>
                <a:cxn ang="0">
                  <a:pos x="T8" y="T9"/>
                </a:cxn>
              </a:cxnLst>
              <a:rect l="0" t="0" r="r" b="b"/>
              <a:pathLst>
                <a:path w="22" h="163">
                  <a:moveTo>
                    <a:pt x="22" y="149"/>
                  </a:moveTo>
                  <a:cubicBezTo>
                    <a:pt x="22" y="104"/>
                    <a:pt x="22" y="59"/>
                    <a:pt x="22" y="15"/>
                  </a:cubicBezTo>
                  <a:cubicBezTo>
                    <a:pt x="22" y="0"/>
                    <a:pt x="0" y="0"/>
                    <a:pt x="0" y="15"/>
                  </a:cubicBezTo>
                  <a:cubicBezTo>
                    <a:pt x="0" y="59"/>
                    <a:pt x="0" y="104"/>
                    <a:pt x="0" y="149"/>
                  </a:cubicBezTo>
                  <a:cubicBezTo>
                    <a:pt x="0" y="163"/>
                    <a:pt x="22" y="163"/>
                    <a:pt x="22" y="149"/>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7" name="Freeform 281"/>
            <p:cNvSpPr>
              <a:spLocks/>
            </p:cNvSpPr>
            <p:nvPr/>
          </p:nvSpPr>
          <p:spPr bwMode="auto">
            <a:xfrm>
              <a:off x="-50" y="-1400"/>
              <a:ext cx="385" cy="54"/>
            </a:xfrm>
            <a:custGeom>
              <a:avLst/>
              <a:gdLst>
                <a:gd name="T0" fmla="*/ 148 w 163"/>
                <a:gd name="T1" fmla="*/ 0 h 23"/>
                <a:gd name="T2" fmla="*/ 14 w 163"/>
                <a:gd name="T3" fmla="*/ 0 h 23"/>
                <a:gd name="T4" fmla="*/ 14 w 163"/>
                <a:gd name="T5" fmla="*/ 23 h 23"/>
                <a:gd name="T6" fmla="*/ 148 w 163"/>
                <a:gd name="T7" fmla="*/ 23 h 23"/>
                <a:gd name="T8" fmla="*/ 148 w 163"/>
                <a:gd name="T9" fmla="*/ 0 h 23"/>
              </a:gdLst>
              <a:ahLst/>
              <a:cxnLst>
                <a:cxn ang="0">
                  <a:pos x="T0" y="T1"/>
                </a:cxn>
                <a:cxn ang="0">
                  <a:pos x="T2" y="T3"/>
                </a:cxn>
                <a:cxn ang="0">
                  <a:pos x="T4" y="T5"/>
                </a:cxn>
                <a:cxn ang="0">
                  <a:pos x="T6" y="T7"/>
                </a:cxn>
                <a:cxn ang="0">
                  <a:pos x="T8" y="T9"/>
                </a:cxn>
              </a:cxnLst>
              <a:rect l="0" t="0" r="r" b="b"/>
              <a:pathLst>
                <a:path w="163" h="23">
                  <a:moveTo>
                    <a:pt x="148" y="0"/>
                  </a:moveTo>
                  <a:cubicBezTo>
                    <a:pt x="103" y="0"/>
                    <a:pt x="59" y="0"/>
                    <a:pt x="14" y="0"/>
                  </a:cubicBezTo>
                  <a:cubicBezTo>
                    <a:pt x="0" y="0"/>
                    <a:pt x="0" y="23"/>
                    <a:pt x="14" y="23"/>
                  </a:cubicBezTo>
                  <a:cubicBezTo>
                    <a:pt x="59" y="23"/>
                    <a:pt x="103" y="23"/>
                    <a:pt x="148" y="23"/>
                  </a:cubicBezTo>
                  <a:cubicBezTo>
                    <a:pt x="163" y="23"/>
                    <a:pt x="163" y="0"/>
                    <a:pt x="148" y="0"/>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8" name="Freeform 282"/>
            <p:cNvSpPr>
              <a:spLocks/>
            </p:cNvSpPr>
            <p:nvPr/>
          </p:nvSpPr>
          <p:spPr bwMode="auto">
            <a:xfrm>
              <a:off x="-92" y="-1898"/>
              <a:ext cx="316" cy="231"/>
            </a:xfrm>
            <a:custGeom>
              <a:avLst/>
              <a:gdLst>
                <a:gd name="T0" fmla="*/ 5 w 134"/>
                <a:gd name="T1" fmla="*/ 75 h 98"/>
                <a:gd name="T2" fmla="*/ 12 w 134"/>
                <a:gd name="T3" fmla="*/ 98 h 98"/>
                <a:gd name="T4" fmla="*/ 134 w 134"/>
                <a:gd name="T5" fmla="*/ 31 h 98"/>
                <a:gd name="T6" fmla="*/ 116 w 134"/>
                <a:gd name="T7" fmla="*/ 11 h 98"/>
                <a:gd name="T8" fmla="*/ 116 w 134"/>
                <a:gd name="T9" fmla="*/ 11 h 98"/>
                <a:gd name="T10" fmla="*/ 48 w 134"/>
                <a:gd name="T11" fmla="*/ 22 h 98"/>
                <a:gd name="T12" fmla="*/ 5 w 134"/>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34" h="98">
                  <a:moveTo>
                    <a:pt x="5" y="75"/>
                  </a:moveTo>
                  <a:cubicBezTo>
                    <a:pt x="12" y="98"/>
                    <a:pt x="12" y="98"/>
                    <a:pt x="12" y="98"/>
                  </a:cubicBezTo>
                  <a:cubicBezTo>
                    <a:pt x="44" y="63"/>
                    <a:pt x="86" y="39"/>
                    <a:pt x="134" y="31"/>
                  </a:cubicBezTo>
                  <a:cubicBezTo>
                    <a:pt x="116" y="11"/>
                    <a:pt x="116" y="11"/>
                    <a:pt x="116" y="11"/>
                  </a:cubicBezTo>
                  <a:cubicBezTo>
                    <a:pt x="116" y="11"/>
                    <a:pt x="116" y="11"/>
                    <a:pt x="116" y="11"/>
                  </a:cubicBezTo>
                  <a:cubicBezTo>
                    <a:pt x="107" y="0"/>
                    <a:pt x="78" y="5"/>
                    <a:pt x="48" y="22"/>
                  </a:cubicBezTo>
                  <a:cubicBezTo>
                    <a:pt x="19" y="39"/>
                    <a:pt x="0" y="62"/>
                    <a:pt x="5" y="75"/>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sp>
          <p:nvSpPr>
            <p:cNvPr id="19" name="Freeform 283"/>
            <p:cNvSpPr>
              <a:spLocks/>
            </p:cNvSpPr>
            <p:nvPr/>
          </p:nvSpPr>
          <p:spPr bwMode="auto">
            <a:xfrm>
              <a:off x="375" y="-1898"/>
              <a:ext cx="317" cy="231"/>
            </a:xfrm>
            <a:custGeom>
              <a:avLst/>
              <a:gdLst>
                <a:gd name="T0" fmla="*/ 129 w 134"/>
                <a:gd name="T1" fmla="*/ 75 h 98"/>
                <a:gd name="T2" fmla="*/ 122 w 134"/>
                <a:gd name="T3" fmla="*/ 98 h 98"/>
                <a:gd name="T4" fmla="*/ 0 w 134"/>
                <a:gd name="T5" fmla="*/ 31 h 98"/>
                <a:gd name="T6" fmla="*/ 18 w 134"/>
                <a:gd name="T7" fmla="*/ 11 h 98"/>
                <a:gd name="T8" fmla="*/ 18 w 134"/>
                <a:gd name="T9" fmla="*/ 11 h 98"/>
                <a:gd name="T10" fmla="*/ 86 w 134"/>
                <a:gd name="T11" fmla="*/ 22 h 98"/>
                <a:gd name="T12" fmla="*/ 129 w 134"/>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34" h="98">
                  <a:moveTo>
                    <a:pt x="129" y="75"/>
                  </a:moveTo>
                  <a:cubicBezTo>
                    <a:pt x="122" y="98"/>
                    <a:pt x="122" y="98"/>
                    <a:pt x="122" y="98"/>
                  </a:cubicBezTo>
                  <a:cubicBezTo>
                    <a:pt x="90" y="63"/>
                    <a:pt x="48" y="39"/>
                    <a:pt x="0" y="31"/>
                  </a:cubicBezTo>
                  <a:cubicBezTo>
                    <a:pt x="18" y="11"/>
                    <a:pt x="18" y="11"/>
                    <a:pt x="18" y="11"/>
                  </a:cubicBezTo>
                  <a:cubicBezTo>
                    <a:pt x="18" y="11"/>
                    <a:pt x="18" y="11"/>
                    <a:pt x="18" y="11"/>
                  </a:cubicBezTo>
                  <a:cubicBezTo>
                    <a:pt x="27" y="0"/>
                    <a:pt x="56" y="5"/>
                    <a:pt x="86" y="22"/>
                  </a:cubicBezTo>
                  <a:cubicBezTo>
                    <a:pt x="115" y="39"/>
                    <a:pt x="134" y="62"/>
                    <a:pt x="129" y="75"/>
                  </a:cubicBezTo>
                  <a:close/>
                </a:path>
              </a:pathLst>
            </a:custGeom>
            <a:grpFill/>
            <a:ln w="9525">
              <a:noFill/>
              <a:round/>
              <a:headEnd/>
              <a:tailEnd/>
            </a:ln>
          </p:spPr>
          <p:txBody>
            <a:bodyPr vert="horz" wrap="square" lIns="93235" tIns="46617" rIns="93235" bIns="46617" numCol="1" anchor="t" anchorCtr="0" compatLnSpc="1">
              <a:prstTxWarp prst="textNoShape">
                <a:avLst/>
              </a:prstTxWarp>
            </a:bodyPr>
            <a:lstStyle/>
            <a:p>
              <a:pPr defTabSz="767819"/>
              <a:endParaRPr lang="en-US" sz="1836">
                <a:latin typeface="+mj-lt"/>
              </a:endParaRPr>
            </a:p>
          </p:txBody>
        </p:sp>
      </p:grpSp>
      <p:grpSp>
        <p:nvGrpSpPr>
          <p:cNvPr id="20" name="Group 51"/>
          <p:cNvGrpSpPr/>
          <p:nvPr/>
        </p:nvGrpSpPr>
        <p:grpSpPr>
          <a:xfrm>
            <a:off x="3462881" y="982662"/>
            <a:ext cx="4796694" cy="3195604"/>
            <a:chOff x="6514859" y="1283057"/>
            <a:chExt cx="3463227" cy="3222786"/>
          </a:xfrm>
          <a:solidFill>
            <a:srgbClr val="0078D7"/>
          </a:solidFill>
        </p:grpSpPr>
        <p:sp>
          <p:nvSpPr>
            <p:cNvPr id="21" name="Freeform 10"/>
            <p:cNvSpPr>
              <a:spLocks noEditPoints="1"/>
            </p:cNvSpPr>
            <p:nvPr/>
          </p:nvSpPr>
          <p:spPr bwMode="auto">
            <a:xfrm>
              <a:off x="6514859" y="1283057"/>
              <a:ext cx="3463227" cy="3222786"/>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grpFill/>
            <a:ln>
              <a:noFill/>
            </a:ln>
          </p:spPr>
          <p:style>
            <a:lnRef idx="1">
              <a:schemeClr val="dk1"/>
            </a:lnRef>
            <a:fillRef idx="2">
              <a:schemeClr val="dk1"/>
            </a:fillRef>
            <a:effectRef idx="1">
              <a:schemeClr val="dk1"/>
            </a:effectRef>
            <a:fontRef idx="minor">
              <a:schemeClr val="dk1"/>
            </a:fontRef>
          </p:style>
          <p:txBody>
            <a:bodyPr vert="horz" wrap="square" lIns="89604" tIns="44802" rIns="89604" bIns="44802" numCol="1" anchor="t" anchorCtr="0" compatLnSpc="1">
              <a:prstTxWarp prst="textNoShape">
                <a:avLst/>
              </a:prstTxWarp>
            </a:bodyPr>
            <a:lstStyle/>
            <a:p>
              <a:pPr defTabSz="932457"/>
              <a:endParaRPr lang="en-US" sz="1801">
                <a:solidFill>
                  <a:schemeClr val="tx1"/>
                </a:solidFill>
                <a:latin typeface="+mj-lt"/>
              </a:endParaRPr>
            </a:p>
          </p:txBody>
        </p:sp>
        <p:sp>
          <p:nvSpPr>
            <p:cNvPr id="22" name="TextBox 53"/>
            <p:cNvSpPr txBox="1"/>
            <p:nvPr/>
          </p:nvSpPr>
          <p:spPr>
            <a:xfrm>
              <a:off x="7630295" y="3385297"/>
              <a:ext cx="1227964" cy="661452"/>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179211" tIns="143370" rIns="179211" bIns="143370" rtlCol="0">
              <a:spAutoFit/>
            </a:bodyPr>
            <a:lstStyle/>
            <a:p>
              <a:pPr algn="ctr" defTabSz="932457">
                <a:lnSpc>
                  <a:spcPct val="90000"/>
                </a:lnSpc>
                <a:spcAft>
                  <a:spcPts val="601"/>
                </a:spcAft>
              </a:pPr>
              <a:r>
                <a:rPr lang="en-US" sz="1836" b="1" dirty="0">
                  <a:solidFill>
                    <a:schemeClr val="bg1"/>
                  </a:solidFill>
                  <a:latin typeface="+mj-lt"/>
                </a:rPr>
                <a:t>Automation</a:t>
              </a:r>
            </a:p>
          </p:txBody>
        </p:sp>
      </p:grpSp>
      <p:sp>
        <p:nvSpPr>
          <p:cNvPr id="23" name="Rectangle 22"/>
          <p:cNvSpPr/>
          <p:nvPr/>
        </p:nvSpPr>
        <p:spPr>
          <a:xfrm>
            <a:off x="5336898" y="1671357"/>
            <a:ext cx="865943" cy="374846"/>
          </a:xfrm>
          <a:prstGeom prst="rect">
            <a:avLst/>
          </a:prstGeom>
        </p:spPr>
        <p:txBody>
          <a:bodyPr wrap="none">
            <a:spAutoFit/>
          </a:bodyPr>
          <a:lstStyle/>
          <a:p>
            <a:r>
              <a:rPr lang="en-US" sz="1836" b="1">
                <a:solidFill>
                  <a:schemeClr val="bg1"/>
                </a:solidFill>
                <a:latin typeface="+mj-lt"/>
              </a:rPr>
              <a:t>Author</a:t>
            </a:r>
          </a:p>
        </p:txBody>
      </p:sp>
      <p:sp>
        <p:nvSpPr>
          <p:cNvPr id="24" name="Rectangle 23"/>
          <p:cNvSpPr/>
          <p:nvPr/>
        </p:nvSpPr>
        <p:spPr>
          <a:xfrm>
            <a:off x="7174182" y="2879685"/>
            <a:ext cx="998991" cy="374846"/>
          </a:xfrm>
          <a:prstGeom prst="rect">
            <a:avLst/>
          </a:prstGeom>
        </p:spPr>
        <p:txBody>
          <a:bodyPr wrap="none">
            <a:spAutoFit/>
          </a:bodyPr>
          <a:lstStyle/>
          <a:p>
            <a:pPr algn="ctr"/>
            <a:r>
              <a:rPr lang="en-US" sz="1836" b="1">
                <a:solidFill>
                  <a:schemeClr val="bg1"/>
                </a:solidFill>
                <a:latin typeface="+mj-lt"/>
              </a:rPr>
              <a:t>Operate</a:t>
            </a:r>
          </a:p>
        </p:txBody>
      </p:sp>
      <p:sp>
        <p:nvSpPr>
          <p:cNvPr id="25" name="Rectangle 24"/>
          <p:cNvSpPr/>
          <p:nvPr/>
        </p:nvSpPr>
        <p:spPr>
          <a:xfrm>
            <a:off x="3533857" y="2930309"/>
            <a:ext cx="1071127" cy="374846"/>
          </a:xfrm>
          <a:prstGeom prst="rect">
            <a:avLst/>
          </a:prstGeom>
        </p:spPr>
        <p:txBody>
          <a:bodyPr wrap="none">
            <a:spAutoFit/>
          </a:bodyPr>
          <a:lstStyle/>
          <a:p>
            <a:pPr algn="just"/>
            <a:r>
              <a:rPr lang="en-US" sz="1836" b="1">
                <a:solidFill>
                  <a:schemeClr val="bg1"/>
                </a:solidFill>
                <a:latin typeface="+mj-lt"/>
              </a:rPr>
              <a:t>Integrate</a:t>
            </a:r>
          </a:p>
        </p:txBody>
      </p:sp>
      <p:sp>
        <p:nvSpPr>
          <p:cNvPr id="26" name="TextBox 25"/>
          <p:cNvSpPr txBox="1"/>
          <p:nvPr/>
        </p:nvSpPr>
        <p:spPr>
          <a:xfrm>
            <a:off x="355077" y="2082705"/>
            <a:ext cx="1913290" cy="1384995"/>
          </a:xfrm>
          <a:prstGeom prst="rect">
            <a:avLst/>
          </a:prstGeom>
          <a:noFill/>
        </p:spPr>
        <p:txBody>
          <a:bodyPr wrap="square" rtlCol="0">
            <a:spAutoFit/>
          </a:bodyPr>
          <a:lstStyle/>
          <a:p>
            <a:r>
              <a:rPr lang="en-US" sz="2800" dirty="0">
                <a:solidFill>
                  <a:srgbClr val="0078D7"/>
                </a:solidFill>
                <a:latin typeface="+mj-lt"/>
              </a:rPr>
              <a:t>Automate operational</a:t>
            </a:r>
          </a:p>
          <a:p>
            <a:r>
              <a:rPr lang="en-US" sz="2800" dirty="0">
                <a:solidFill>
                  <a:srgbClr val="0078D7"/>
                </a:solidFill>
                <a:latin typeface="+mj-lt"/>
              </a:rPr>
              <a:t>tasks</a:t>
            </a:r>
          </a:p>
        </p:txBody>
      </p:sp>
      <p:sp>
        <p:nvSpPr>
          <p:cNvPr id="27" name="TextBox 26"/>
          <p:cNvSpPr txBox="1"/>
          <p:nvPr/>
        </p:nvSpPr>
        <p:spPr>
          <a:xfrm>
            <a:off x="9973860" y="2082705"/>
            <a:ext cx="2384158" cy="1384995"/>
          </a:xfrm>
          <a:prstGeom prst="rect">
            <a:avLst/>
          </a:prstGeom>
          <a:noFill/>
        </p:spPr>
        <p:txBody>
          <a:bodyPr wrap="square" rtlCol="0">
            <a:spAutoFit/>
          </a:bodyPr>
          <a:lstStyle/>
          <a:p>
            <a:r>
              <a:rPr lang="en-US" sz="2800" dirty="0">
                <a:solidFill>
                  <a:srgbClr val="0078D7"/>
                </a:solidFill>
                <a:latin typeface="+mj-lt"/>
              </a:rPr>
              <a:t>Achieve</a:t>
            </a:r>
          </a:p>
          <a:p>
            <a:r>
              <a:rPr lang="en-US" sz="2800" dirty="0">
                <a:solidFill>
                  <a:srgbClr val="0078D7"/>
                </a:solidFill>
                <a:latin typeface="+mj-lt"/>
              </a:rPr>
              <a:t>on-demand delivery</a:t>
            </a:r>
          </a:p>
        </p:txBody>
      </p:sp>
      <p:sp>
        <p:nvSpPr>
          <p:cNvPr id="29" name="Right Arrow 28"/>
          <p:cNvSpPr/>
          <p:nvPr/>
        </p:nvSpPr>
        <p:spPr>
          <a:xfrm>
            <a:off x="8708688" y="2535045"/>
            <a:ext cx="1003061" cy="295702"/>
          </a:xfrm>
          <a:prstGeom prst="rightArrow">
            <a:avLst/>
          </a:prstGeom>
          <a:solidFill>
            <a:srgbClr val="0078D7"/>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schemeClr val="tx1"/>
              </a:solidFill>
              <a:latin typeface="+mj-lt"/>
            </a:endParaRPr>
          </a:p>
        </p:txBody>
      </p:sp>
      <p:sp>
        <p:nvSpPr>
          <p:cNvPr id="30" name="Rectangle 29"/>
          <p:cNvSpPr/>
          <p:nvPr/>
        </p:nvSpPr>
        <p:spPr>
          <a:xfrm>
            <a:off x="426199" y="4335462"/>
            <a:ext cx="1917513"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Integration </a:t>
            </a:r>
          </a:p>
        </p:txBody>
      </p:sp>
      <p:sp>
        <p:nvSpPr>
          <p:cNvPr id="31" name="Rectangle 30"/>
          <p:cNvSpPr/>
          <p:nvPr/>
        </p:nvSpPr>
        <p:spPr>
          <a:xfrm>
            <a:off x="4304516" y="4335462"/>
            <a:ext cx="2221314"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Orchestration</a:t>
            </a:r>
          </a:p>
        </p:txBody>
      </p:sp>
      <p:sp>
        <p:nvSpPr>
          <p:cNvPr id="32" name="Rectangle 31"/>
          <p:cNvSpPr/>
          <p:nvPr/>
        </p:nvSpPr>
        <p:spPr>
          <a:xfrm>
            <a:off x="8398918" y="4335462"/>
            <a:ext cx="1960793" cy="480131"/>
          </a:xfrm>
          <a:prstGeom prst="rect">
            <a:avLst/>
          </a:prstGeom>
        </p:spPr>
        <p:txBody>
          <a:bodyPr wrap="none">
            <a:spAutoFit/>
          </a:bodyPr>
          <a:lstStyle/>
          <a:p>
            <a:pPr>
              <a:lnSpc>
                <a:spcPct val="90000"/>
              </a:lnSpc>
              <a:spcAft>
                <a:spcPts val="420"/>
              </a:spcAft>
            </a:pPr>
            <a:r>
              <a:rPr lang="en-US" sz="2800" dirty="0">
                <a:solidFill>
                  <a:srgbClr val="353535"/>
                </a:solidFill>
                <a:latin typeface="+mj-lt"/>
              </a:rPr>
              <a:t>Automation</a:t>
            </a:r>
          </a:p>
        </p:txBody>
      </p:sp>
      <p:grpSp>
        <p:nvGrpSpPr>
          <p:cNvPr id="35" name="Group 34"/>
          <p:cNvGrpSpPr/>
          <p:nvPr/>
        </p:nvGrpSpPr>
        <p:grpSpPr>
          <a:xfrm>
            <a:off x="5402601" y="2555087"/>
            <a:ext cx="734534" cy="488845"/>
            <a:chOff x="5837237" y="488457"/>
            <a:chExt cx="5565103" cy="4553743"/>
          </a:xfrm>
          <a:noFill/>
        </p:grpSpPr>
        <p:pic>
          <p:nvPicPr>
            <p:cNvPr id="36" name="Picture 35"/>
            <p:cNvPicPr>
              <a:picLocks noChangeAspect="1"/>
            </p:cNvPicPr>
            <p:nvPr/>
          </p:nvPicPr>
          <p:blipFill>
            <a:blip r:embed="rId3" cstate="screen">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837237" y="488457"/>
              <a:ext cx="5565103" cy="4553743"/>
            </a:xfrm>
            <a:prstGeom prst="rect">
              <a:avLst/>
            </a:prstGeom>
            <a:grpFill/>
          </p:spPr>
        </p:pic>
        <p:pic>
          <p:nvPicPr>
            <p:cNvPr id="37" name="Picture 3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446673" y="525462"/>
              <a:ext cx="4953164" cy="4516738"/>
            </a:xfrm>
            <a:prstGeom prst="rect">
              <a:avLst/>
            </a:prstGeom>
            <a:grpFill/>
          </p:spPr>
        </p:pic>
      </p:grpSp>
      <p:sp>
        <p:nvSpPr>
          <p:cNvPr id="39" name="Rectangle 38"/>
          <p:cNvSpPr/>
          <p:nvPr/>
        </p:nvSpPr>
        <p:spPr bwMode="auto">
          <a:xfrm>
            <a:off x="8311148" y="4561943"/>
            <a:ext cx="1546566" cy="925036"/>
          </a:xfrm>
          <a:prstGeom prst="rect">
            <a:avLst/>
          </a:prstGeom>
          <a:no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endParaRPr lang="en-US" sz="1801">
              <a:solidFill>
                <a:schemeClr val="tx1">
                  <a:lumMod val="50000"/>
                </a:schemeClr>
              </a:solidFill>
              <a:latin typeface="+mj-lt"/>
            </a:endParaRPr>
          </a:p>
        </p:txBody>
      </p:sp>
      <p:sp>
        <p:nvSpPr>
          <p:cNvPr id="40" name="Title 16"/>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Azure Automation</a:t>
            </a:r>
          </a:p>
        </p:txBody>
      </p:sp>
      <p:cxnSp>
        <p:nvCxnSpPr>
          <p:cNvPr id="33" name="Straight Connector 32"/>
          <p:cNvCxnSpPr/>
          <p:nvPr/>
        </p:nvCxnSpPr>
        <p:spPr>
          <a:xfrm>
            <a:off x="461102"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340374"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358192" y="5707062"/>
            <a:ext cx="342083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ight Arrow 28"/>
          <p:cNvSpPr/>
          <p:nvPr/>
        </p:nvSpPr>
        <p:spPr>
          <a:xfrm>
            <a:off x="2276083" y="2535045"/>
            <a:ext cx="1003061" cy="295702"/>
          </a:xfrm>
          <a:prstGeom prst="rightArrow">
            <a:avLst/>
          </a:prstGeom>
          <a:solidFill>
            <a:srgbClr val="0078D7"/>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schemeClr val="tx1"/>
              </a:solidFill>
              <a:latin typeface="+mj-lt"/>
            </a:endParaRPr>
          </a:p>
        </p:txBody>
      </p:sp>
    </p:spTree>
    <p:extLst>
      <p:ext uri="{BB962C8B-B14F-4D97-AF65-F5344CB8AC3E}">
        <p14:creationId xmlns:p14="http://schemas.microsoft.com/office/powerpoint/2010/main" val="30126136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Typical automation scenarios</a:t>
            </a:r>
          </a:p>
        </p:txBody>
      </p:sp>
      <p:sp>
        <p:nvSpPr>
          <p:cNvPr id="5" name="Rectangle 4"/>
          <p:cNvSpPr/>
          <p:nvPr/>
        </p:nvSpPr>
        <p:spPr bwMode="auto">
          <a:xfrm>
            <a:off x="274639" y="1807147"/>
            <a:ext cx="10058398" cy="1385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Patch Azure IaaS VMs without downtime, leveraging Traffic Manager</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Enable regeneration of storage account keys while avoiding downtime in the application</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SQL backup on a schedule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Backup and restore IaaS VMs</a:t>
            </a:r>
          </a:p>
          <a:p>
            <a:endParaRPr lang="en-US" sz="1801" dirty="0">
              <a:solidFill>
                <a:srgbClr val="353535"/>
              </a:solidFill>
              <a:latin typeface="+mj-lt"/>
            </a:endParaRPr>
          </a:p>
        </p:txBody>
      </p:sp>
      <p:sp>
        <p:nvSpPr>
          <p:cNvPr id="6" name="Rectangle 5"/>
          <p:cNvSpPr/>
          <p:nvPr/>
        </p:nvSpPr>
        <p:spPr bwMode="auto">
          <a:xfrm>
            <a:off x="274639" y="3642964"/>
            <a:ext cx="11582400" cy="1295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 VM on an Azure/on-premises cloud and enable monitoring for the VM</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 new service to Azure and configure the end points for CPU and memory alerts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Deploy application from Git, run validation tests, and swap to production if tests pass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Monitor SharePoint online for an approval to update a service and update the service once approved</a:t>
            </a:r>
          </a:p>
        </p:txBody>
      </p:sp>
      <p:sp>
        <p:nvSpPr>
          <p:cNvPr id="8" name="Rectangle 7"/>
          <p:cNvSpPr/>
          <p:nvPr/>
        </p:nvSpPr>
        <p:spPr bwMode="auto">
          <a:xfrm>
            <a:off x="274639" y="1371159"/>
            <a:ext cx="7215829" cy="9831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solidFill>
                  <a:srgbClr val="0078D7"/>
                </a:solidFill>
                <a:latin typeface="+mj-lt"/>
                <a:ea typeface="Segoe UI" pitchFamily="34" charset="0"/>
                <a:cs typeface="Segoe UI" pitchFamily="34" charset="0"/>
              </a:rPr>
              <a:t>Patch/update/backup orchestration</a:t>
            </a:r>
          </a:p>
        </p:txBody>
      </p:sp>
      <p:sp>
        <p:nvSpPr>
          <p:cNvPr id="9" name="Rectangle 8"/>
          <p:cNvSpPr/>
          <p:nvPr/>
        </p:nvSpPr>
        <p:spPr bwMode="auto">
          <a:xfrm>
            <a:off x="274639" y="3192462"/>
            <a:ext cx="6781798" cy="589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51304"/>
            <a:r>
              <a:rPr lang="en-US" sz="2800" dirty="0">
                <a:solidFill>
                  <a:srgbClr val="0078D7"/>
                </a:solidFill>
                <a:latin typeface="+mj-lt"/>
              </a:rPr>
              <a:t>Change control and provisioning</a:t>
            </a:r>
          </a:p>
        </p:txBody>
      </p:sp>
      <p:sp>
        <p:nvSpPr>
          <p:cNvPr id="11" name="Rectangle 10"/>
          <p:cNvSpPr/>
          <p:nvPr/>
        </p:nvSpPr>
        <p:spPr bwMode="auto">
          <a:xfrm>
            <a:off x="274639" y="5478462"/>
            <a:ext cx="11582400" cy="1295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Alert on a VM then turn on tracing, collect logs, upload to Azure Storage, and make available in</a:t>
            </a:r>
            <a:br>
              <a:rPr lang="en-US" dirty="0">
                <a:gradFill>
                  <a:gsLst>
                    <a:gs pos="1250">
                      <a:srgbClr val="353535"/>
                    </a:gs>
                    <a:gs pos="100000">
                      <a:srgbClr val="353535"/>
                    </a:gs>
                  </a:gsLst>
                  <a:lin ang="5400000" scaled="0"/>
                </a:gradFill>
                <a:latin typeface="Segoe UI Light"/>
              </a:rPr>
            </a:br>
            <a:r>
              <a:rPr lang="en-US" dirty="0">
                <a:gradFill>
                  <a:gsLst>
                    <a:gs pos="1250">
                      <a:srgbClr val="353535"/>
                    </a:gs>
                    <a:gs pos="100000">
                      <a:srgbClr val="353535"/>
                    </a:gs>
                  </a:gsLst>
                  <a:lin ang="5400000" scaled="0"/>
                </a:gradFill>
                <a:latin typeface="Segoe UI Light"/>
              </a:rPr>
              <a:t>Visual Studio for troubleshooting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Monitor for when a new service gets created, and configure it for the right tracing/backup policy </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Notify users of a subscription who have underutilized VMs and perform remediation</a:t>
            </a:r>
          </a:p>
        </p:txBody>
      </p:sp>
      <p:sp>
        <p:nvSpPr>
          <p:cNvPr id="12" name="Rectangle 11"/>
          <p:cNvSpPr/>
          <p:nvPr/>
        </p:nvSpPr>
        <p:spPr bwMode="auto">
          <a:xfrm>
            <a:off x="274639" y="5027960"/>
            <a:ext cx="6781798" cy="589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51304"/>
            <a:r>
              <a:rPr lang="en-US" sz="2800" dirty="0">
                <a:solidFill>
                  <a:srgbClr val="0078D7"/>
                </a:solidFill>
                <a:latin typeface="+mj-lt"/>
              </a:rPr>
              <a:t>Monitoring and remediation</a:t>
            </a:r>
          </a:p>
        </p:txBody>
      </p:sp>
    </p:spTree>
    <p:extLst>
      <p:ext uri="{BB962C8B-B14F-4D97-AF65-F5344CB8AC3E}">
        <p14:creationId xmlns:p14="http://schemas.microsoft.com/office/powerpoint/2010/main" val="18845532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68562"/>
            <a:ext cx="11887200" cy="3176254"/>
          </a:xfrm>
        </p:spPr>
        <p:txBody>
          <a:bodyPr/>
          <a:lstStyle/>
          <a:p>
            <a:r>
              <a:rPr lang="en-US" i="1" dirty="0"/>
              <a:t>Hybrid</a:t>
            </a:r>
            <a:r>
              <a:rPr lang="en-US" dirty="0"/>
              <a:t> automation </a:t>
            </a:r>
            <a:br>
              <a:rPr lang="en-US" dirty="0"/>
            </a:br>
            <a:r>
              <a:rPr lang="en-US" dirty="0"/>
              <a:t>using Azure Automation</a:t>
            </a:r>
            <a:br>
              <a:rPr lang="en-US" dirty="0"/>
            </a:br>
            <a:endParaRPr lang="en-US" dirty="0"/>
          </a:p>
        </p:txBody>
      </p:sp>
    </p:spTree>
    <p:extLst>
      <p:ext uri="{BB962C8B-B14F-4D97-AF65-F5344CB8AC3E}">
        <p14:creationId xmlns:p14="http://schemas.microsoft.com/office/powerpoint/2010/main" val="858326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962" y="1212852"/>
            <a:ext cx="9204075" cy="4542782"/>
          </a:xfrm>
        </p:spPr>
        <p:txBody>
          <a:bodyPr/>
          <a:lstStyle/>
          <a:p>
            <a:pPr marL="0" indent="0">
              <a:spcAft>
                <a:spcPts val="600"/>
              </a:spcAft>
              <a:buNone/>
            </a:pPr>
            <a:r>
              <a:rPr lang="en-US" sz="2800" dirty="0"/>
              <a:t>What?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Runbooks stored and managed in Azure Automation</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Delivered and run against on-premises services including Azure Stack Hub</a:t>
            </a:r>
            <a:br>
              <a:rPr lang="en-US" sz="1800" dirty="0">
                <a:gradFill>
                  <a:gsLst>
                    <a:gs pos="1250">
                      <a:srgbClr val="353535"/>
                    </a:gs>
                    <a:gs pos="100000">
                      <a:srgbClr val="353535"/>
                    </a:gs>
                  </a:gsLst>
                  <a:lin ang="5400000" scaled="0"/>
                </a:gradFill>
                <a:latin typeface="Segoe UI Light"/>
              </a:rPr>
            </a:br>
            <a:endParaRPr lang="en-US" sz="1800" dirty="0">
              <a:gradFill>
                <a:gsLst>
                  <a:gs pos="1250">
                    <a:srgbClr val="353535"/>
                  </a:gs>
                  <a:gs pos="100000">
                    <a:srgbClr val="353535"/>
                  </a:gs>
                </a:gsLst>
                <a:lin ang="5400000" scaled="0"/>
              </a:gradFill>
              <a:latin typeface="Segoe UI Light"/>
            </a:endParaRPr>
          </a:p>
          <a:p>
            <a:pPr marL="0" indent="0">
              <a:spcAft>
                <a:spcPts val="600"/>
              </a:spcAft>
              <a:buNone/>
            </a:pPr>
            <a:r>
              <a:rPr lang="en-US" sz="2800" dirty="0"/>
              <a:t>Why?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Single management solution for all resources: Azure, 3rd party cloud, or on-premises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Removes the need for on-premises management products. E.g., Orchestrator, Service Management Automation, etc.</a:t>
            </a:r>
            <a:br>
              <a:rPr lang="en-US" sz="1800" dirty="0">
                <a:gradFill>
                  <a:gsLst>
                    <a:gs pos="1250">
                      <a:srgbClr val="353535"/>
                    </a:gs>
                    <a:gs pos="100000">
                      <a:srgbClr val="353535"/>
                    </a:gs>
                  </a:gsLst>
                  <a:lin ang="5400000" scaled="0"/>
                </a:gradFill>
                <a:latin typeface="Segoe UI Light"/>
              </a:rPr>
            </a:br>
            <a:endParaRPr lang="en-US" sz="1800" dirty="0">
              <a:gradFill>
                <a:gsLst>
                  <a:gs pos="1250">
                    <a:srgbClr val="353535"/>
                  </a:gs>
                  <a:gs pos="100000">
                    <a:srgbClr val="353535"/>
                  </a:gs>
                </a:gsLst>
                <a:lin ang="5400000" scaled="0"/>
              </a:gradFill>
              <a:latin typeface="Segoe UI Light"/>
            </a:endParaRPr>
          </a:p>
          <a:p>
            <a:pPr marL="55562" lvl="1" indent="0">
              <a:spcBef>
                <a:spcPct val="0"/>
              </a:spcBef>
              <a:spcAft>
                <a:spcPts val="600"/>
              </a:spcAft>
              <a:buNone/>
              <a:defRPr/>
            </a:pPr>
            <a:r>
              <a:rPr lang="en-US" sz="2800" dirty="0">
                <a:gradFill>
                  <a:gsLst>
                    <a:gs pos="1250">
                      <a:schemeClr val="tx2"/>
                    </a:gs>
                    <a:gs pos="99000">
                      <a:schemeClr val="tx2"/>
                    </a:gs>
                  </a:gsLst>
                  <a:lin ang="5400000" scaled="0"/>
                </a:gradFill>
                <a:latin typeface="+mj-lt"/>
              </a:rPr>
              <a:t>How?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Runs on Windows Server 2012 and later</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Uses Operations Management Suite (OMS), MS Management Agent (MMA) Channel, </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and Intelligence Pack Solution channel to deliver the runbook</a:t>
            </a:r>
          </a:p>
        </p:txBody>
      </p:sp>
      <p:sp>
        <p:nvSpPr>
          <p:cNvPr id="3" name="Title 2"/>
          <p:cNvSpPr>
            <a:spLocks noGrp="1"/>
          </p:cNvSpPr>
          <p:nvPr>
            <p:ph type="title"/>
          </p:nvPr>
        </p:nvSpPr>
        <p:spPr/>
        <p:txBody>
          <a:bodyPr/>
          <a:lstStyle/>
          <a:p>
            <a:r>
              <a:rPr lang="en-US" dirty="0"/>
              <a:t>Hybrid automation using Azure Automation</a:t>
            </a:r>
          </a:p>
        </p:txBody>
      </p:sp>
    </p:spTree>
    <p:extLst>
      <p:ext uri="{BB962C8B-B14F-4D97-AF65-F5344CB8AC3E}">
        <p14:creationId xmlns:p14="http://schemas.microsoft.com/office/powerpoint/2010/main" val="661140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Hybrid Runbook Workers</a:t>
            </a:r>
          </a:p>
        </p:txBody>
      </p:sp>
      <p:sp>
        <p:nvSpPr>
          <p:cNvPr id="5" name="Rectangle 4"/>
          <p:cNvSpPr/>
          <p:nvPr/>
        </p:nvSpPr>
        <p:spPr>
          <a:xfrm>
            <a:off x="2610469" y="6205865"/>
            <a:ext cx="7238072" cy="523220"/>
          </a:xfrm>
          <a:prstGeom prst="rect">
            <a:avLst/>
          </a:prstGeom>
        </p:spPr>
        <p:txBody>
          <a:bodyPr wrap="none">
            <a:spAutoFit/>
          </a:bodyPr>
          <a:lstStyle/>
          <a:p>
            <a:r>
              <a:rPr lang="en-US" sz="2800" b="1">
                <a:latin typeface="Segoe UI" panose="020B0502040204020203" pitchFamily="34" charset="0"/>
                <a:cs typeface="Segoe UI" panose="020B0502040204020203" pitchFamily="34" charset="0"/>
                <a:hlinkClick r:id="rId3"/>
              </a:rPr>
              <a:t>http://aka.ms/Azure/Automation/Hybrid</a:t>
            </a:r>
            <a:r>
              <a:rPr lang="en-US" sz="2800" b="1">
                <a:latin typeface="Segoe UI" panose="020B0502040204020203" pitchFamily="34" charset="0"/>
                <a:cs typeface="Segoe UI" panose="020B0502040204020203" pitchFamily="34" charset="0"/>
              </a:rPr>
              <a:t> </a:t>
            </a:r>
          </a:p>
        </p:txBody>
      </p:sp>
      <p:pic>
        <p:nvPicPr>
          <p:cNvPr id="6" name="Picture 5"/>
          <p:cNvPicPr>
            <a:picLocks noChangeAspect="1"/>
          </p:cNvPicPr>
          <p:nvPr/>
        </p:nvPicPr>
        <p:blipFill>
          <a:blip r:embed="rId4"/>
          <a:stretch>
            <a:fillRect/>
          </a:stretch>
        </p:blipFill>
        <p:spPr>
          <a:xfrm>
            <a:off x="503237" y="1606363"/>
            <a:ext cx="11584766" cy="4255099"/>
          </a:xfrm>
          <a:prstGeom prst="rect">
            <a:avLst/>
          </a:prstGeom>
        </p:spPr>
      </p:pic>
    </p:spTree>
    <p:extLst>
      <p:ext uri="{BB962C8B-B14F-4D97-AF65-F5344CB8AC3E}">
        <p14:creationId xmlns:p14="http://schemas.microsoft.com/office/powerpoint/2010/main" val="40449048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2"/>
            <a:ext cx="11025732" cy="5450723"/>
          </a:xfrm>
        </p:spPr>
        <p:txBody>
          <a:bodyPr/>
          <a:lstStyle/>
          <a:p>
            <a:pPr marL="0" indent="0">
              <a:spcBef>
                <a:spcPts val="0"/>
              </a:spcBef>
              <a:spcAft>
                <a:spcPts val="600"/>
              </a:spcAft>
              <a:buNone/>
            </a:pPr>
            <a:r>
              <a:rPr lang="en-US" sz="3200" dirty="0"/>
              <a:t>Hybrid Runbook Worker groups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Every Hybrid Runbook Worker is part of a group</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Define multiple workers for high availability</a:t>
            </a:r>
          </a:p>
          <a:p>
            <a:pPr marL="0" indent="0">
              <a:spcBef>
                <a:spcPts val="0"/>
              </a:spcBef>
              <a:spcAft>
                <a:spcPts val="600"/>
              </a:spcAft>
              <a:buNone/>
            </a:pPr>
            <a:r>
              <a:rPr lang="en-US" sz="3200" dirty="0"/>
              <a:t>Modules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Must import modules that integrate with resources</a:t>
            </a:r>
          </a:p>
          <a:p>
            <a:pPr marL="0" indent="0">
              <a:spcBef>
                <a:spcPts val="0"/>
              </a:spcBef>
              <a:spcAft>
                <a:spcPts val="600"/>
              </a:spcAft>
              <a:buNone/>
            </a:pPr>
            <a:r>
              <a:rPr lang="en-US" sz="3200" dirty="0"/>
              <a:t>Assets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Can use the cloud assets: variables, credentials, connections, and certs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Scheduling (Jobs) not currently supported. Mitigation is to use a cloud runbook,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schedule it and call Start-</a:t>
            </a:r>
            <a:r>
              <a:rPr lang="en-US" sz="1800" dirty="0" err="1">
                <a:gradFill>
                  <a:gsLst>
                    <a:gs pos="1250">
                      <a:srgbClr val="353535"/>
                    </a:gs>
                    <a:gs pos="100000">
                      <a:srgbClr val="353535"/>
                    </a:gs>
                  </a:gsLst>
                  <a:lin ang="5400000" scaled="0"/>
                </a:gradFill>
                <a:latin typeface="Segoe UI Light"/>
              </a:rPr>
              <a:t>AzureRMAutomationRunbook</a:t>
            </a:r>
            <a:endParaRPr lang="en-US" sz="1800" dirty="0">
              <a:gradFill>
                <a:gsLst>
                  <a:gs pos="1250">
                    <a:srgbClr val="353535"/>
                  </a:gs>
                  <a:gs pos="100000">
                    <a:srgbClr val="353535"/>
                  </a:gs>
                </a:gsLst>
                <a:lin ang="5400000" scaled="0"/>
              </a:gradFill>
              <a:latin typeface="Segoe UI Light"/>
            </a:endParaRPr>
          </a:p>
          <a:p>
            <a:pPr marL="0" indent="0">
              <a:spcBef>
                <a:spcPts val="0"/>
              </a:spcBef>
              <a:spcAft>
                <a:spcPts val="600"/>
              </a:spcAft>
              <a:buNone/>
            </a:pPr>
            <a:r>
              <a:rPr lang="en-US" sz="3200" dirty="0"/>
              <a:t>Permissions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Hybrid Runbooks execute under Local System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Must provide your own authentication for non-Azure resources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Use a credential asset and retrieve at runtime using Get-</a:t>
            </a:r>
            <a:r>
              <a:rPr lang="en-US" sz="1800" dirty="0" err="1">
                <a:gradFill>
                  <a:gsLst>
                    <a:gs pos="1250">
                      <a:srgbClr val="353535"/>
                    </a:gs>
                    <a:gs pos="100000">
                      <a:srgbClr val="353535"/>
                    </a:gs>
                  </a:gsLst>
                  <a:lin ang="5400000" scaled="0"/>
                </a:gradFill>
                <a:latin typeface="Segoe UI Light"/>
              </a:rPr>
              <a:t>AzureRMAutomationCredential</a:t>
            </a:r>
            <a:endParaRPr lang="en-US" sz="1800" dirty="0">
              <a:gradFill>
                <a:gsLst>
                  <a:gs pos="1250">
                    <a:srgbClr val="353535"/>
                  </a:gs>
                  <a:gs pos="100000">
                    <a:srgbClr val="353535"/>
                  </a:gs>
                </a:gsLst>
                <a:lin ang="5400000" scaled="0"/>
              </a:gradFill>
              <a:latin typeface="Segoe UI Light"/>
            </a:endParaRP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hlinkClick r:id="rId3"/>
              </a:rPr>
              <a:t>Read more</a:t>
            </a:r>
            <a:endParaRPr lang="en-US" sz="1800" dirty="0">
              <a:gradFill>
                <a:gsLst>
                  <a:gs pos="1250">
                    <a:srgbClr val="353535"/>
                  </a:gs>
                  <a:gs pos="100000">
                    <a:srgbClr val="353535"/>
                  </a:gs>
                </a:gsLst>
                <a:lin ang="5400000" scaled="0"/>
              </a:gradFill>
              <a:latin typeface="Segoe UI Light"/>
            </a:endParaRPr>
          </a:p>
        </p:txBody>
      </p:sp>
      <p:sp>
        <p:nvSpPr>
          <p:cNvPr id="3" name="Title 2"/>
          <p:cNvSpPr>
            <a:spLocks noGrp="1"/>
          </p:cNvSpPr>
          <p:nvPr>
            <p:ph type="title"/>
          </p:nvPr>
        </p:nvSpPr>
        <p:spPr/>
        <p:txBody>
          <a:bodyPr/>
          <a:lstStyle/>
          <a:p>
            <a:r>
              <a:rPr lang="en-US" dirty="0"/>
              <a:t>Hybrid Runbook Worker notes</a:t>
            </a:r>
          </a:p>
        </p:txBody>
      </p:sp>
    </p:spTree>
    <p:extLst>
      <p:ext uri="{BB962C8B-B14F-4D97-AF65-F5344CB8AC3E}">
        <p14:creationId xmlns:p14="http://schemas.microsoft.com/office/powerpoint/2010/main" val="37044834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0651875" cy="4893647"/>
          </a:xfrm>
        </p:spPr>
        <p:txBody>
          <a:bodyPr/>
          <a:lstStyle/>
          <a:p>
            <a:pPr marL="0" indent="0">
              <a:buNone/>
            </a:pPr>
            <a:r>
              <a:rPr lang="en-US" sz="3200" dirty="0"/>
              <a:t>Azure Scheduler</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Provides more control over when runbooks run. E.g., on a specific day or in minute increments</a:t>
            </a:r>
          </a:p>
          <a:p>
            <a:pPr marL="0" indent="0">
              <a:buNone/>
            </a:pPr>
            <a:endParaRPr lang="en-US" sz="1800" dirty="0"/>
          </a:p>
          <a:p>
            <a:pPr marL="0" indent="0">
              <a:buNone/>
            </a:pPr>
            <a:r>
              <a:rPr lang="en-US" sz="3200" dirty="0"/>
              <a:t>Automation </a:t>
            </a:r>
            <a:r>
              <a:rPr lang="en-US" sz="3200" dirty="0" err="1"/>
              <a:t>WebHooks</a:t>
            </a:r>
            <a:endParaRPr lang="en-US" sz="3200" dirty="0"/>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Start a runbook in response to an HTTP Request. </a:t>
            </a:r>
            <a:r>
              <a:rPr lang="en-US" sz="1800" dirty="0">
                <a:gradFill>
                  <a:gsLst>
                    <a:gs pos="1250">
                      <a:srgbClr val="353535"/>
                    </a:gs>
                    <a:gs pos="100000">
                      <a:srgbClr val="353535"/>
                    </a:gs>
                  </a:gsLst>
                  <a:lin ang="5400000" scaled="0"/>
                </a:gradFill>
                <a:latin typeface="Segoe UI Light"/>
                <a:hlinkClick r:id="rId3"/>
              </a:rPr>
              <a:t>Read more</a:t>
            </a:r>
            <a:endParaRPr lang="en-US" sz="1800" dirty="0">
              <a:gradFill>
                <a:gsLst>
                  <a:gs pos="1250">
                    <a:srgbClr val="353535"/>
                  </a:gs>
                  <a:gs pos="100000">
                    <a:srgbClr val="353535"/>
                  </a:gs>
                </a:gsLst>
                <a:lin ang="5400000" scaled="0"/>
              </a:gradFill>
              <a:latin typeface="Segoe UI Light"/>
            </a:endParaRPr>
          </a:p>
          <a:p>
            <a:pPr marL="0" indent="0">
              <a:buNone/>
            </a:pPr>
            <a:endParaRPr lang="en-US" sz="1800" dirty="0"/>
          </a:p>
          <a:p>
            <a:pPr marL="0" indent="0">
              <a:buNone/>
            </a:pPr>
            <a:r>
              <a:rPr lang="en-US" sz="3200" dirty="0"/>
              <a:t>Azure Automation DSC</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Consistently deploy, reliably monitor, and automatically update the desired state of all your IaaS resources. </a:t>
            </a:r>
            <a:r>
              <a:rPr lang="en-US" sz="1800" dirty="0">
                <a:gradFill>
                  <a:gsLst>
                    <a:gs pos="1250">
                      <a:srgbClr val="353535"/>
                    </a:gs>
                    <a:gs pos="100000">
                      <a:srgbClr val="353535"/>
                    </a:gs>
                  </a:gsLst>
                  <a:lin ang="5400000" scaled="0"/>
                </a:gradFill>
                <a:latin typeface="Segoe UI Light"/>
                <a:hlinkClick r:id="rId4"/>
              </a:rPr>
              <a:t>Read More</a:t>
            </a:r>
            <a:endParaRPr lang="en-US" sz="1800" dirty="0">
              <a:gradFill>
                <a:gsLst>
                  <a:gs pos="1250">
                    <a:srgbClr val="353535"/>
                  </a:gs>
                  <a:gs pos="100000">
                    <a:srgbClr val="353535"/>
                  </a:gs>
                </a:gsLst>
                <a:lin ang="5400000" scaled="0"/>
              </a:gradFill>
              <a:latin typeface="Segoe UI Light"/>
            </a:endParaRPr>
          </a:p>
          <a:p>
            <a:pPr marL="0" indent="0">
              <a:buNone/>
            </a:pPr>
            <a:endParaRPr lang="en-US" sz="1800" dirty="0"/>
          </a:p>
          <a:p>
            <a:pPr marL="0" indent="0">
              <a:buNone/>
            </a:pPr>
            <a:r>
              <a:rPr lang="en-US" sz="3200" dirty="0"/>
              <a:t>Continuous deployment using Chocolatey</a:t>
            </a:r>
          </a:p>
          <a:p>
            <a:pPr marL="0" indent="0">
              <a:spcBef>
                <a:spcPts val="0"/>
              </a:spcBef>
              <a:spcAft>
                <a:spcPts val="600"/>
              </a:spcAft>
              <a:buNone/>
            </a:pPr>
            <a:r>
              <a:rPr lang="en-US" sz="1800" dirty="0">
                <a:gradFill>
                  <a:gsLst>
                    <a:gs pos="1250">
                      <a:srgbClr val="353535"/>
                    </a:gs>
                    <a:gs pos="100000">
                      <a:srgbClr val="353535"/>
                    </a:gs>
                  </a:gsLst>
                  <a:lin ang="5400000" scaled="0"/>
                </a:gradFill>
                <a:latin typeface="Segoe UI Light"/>
              </a:rPr>
              <a:t>Allows you to install packages from a central repository of packages into a Windows system using the command line. </a:t>
            </a:r>
            <a:r>
              <a:rPr lang="en-US" sz="1800" dirty="0">
                <a:gradFill>
                  <a:gsLst>
                    <a:gs pos="1250">
                      <a:srgbClr val="353535"/>
                    </a:gs>
                    <a:gs pos="100000">
                      <a:srgbClr val="353535"/>
                    </a:gs>
                  </a:gsLst>
                  <a:lin ang="5400000" scaled="0"/>
                </a:gradFill>
                <a:latin typeface="Segoe UI Light"/>
                <a:hlinkClick r:id="rId5"/>
              </a:rPr>
              <a:t>Read More</a:t>
            </a:r>
            <a:endParaRPr lang="en-US" sz="1800" dirty="0">
              <a:gradFill>
                <a:gsLst>
                  <a:gs pos="1250">
                    <a:srgbClr val="353535"/>
                  </a:gs>
                  <a:gs pos="100000">
                    <a:srgbClr val="353535"/>
                  </a:gs>
                </a:gsLst>
                <a:lin ang="5400000" scaled="0"/>
              </a:gradFill>
              <a:latin typeface="Segoe UI Light"/>
            </a:endParaRPr>
          </a:p>
        </p:txBody>
      </p:sp>
      <p:sp>
        <p:nvSpPr>
          <p:cNvPr id="17" name="Title 16"/>
          <p:cNvSpPr>
            <a:spLocks noGrp="1"/>
          </p:cNvSpPr>
          <p:nvPr>
            <p:ph type="title"/>
          </p:nvPr>
        </p:nvSpPr>
        <p:spPr/>
        <p:txBody>
          <a:bodyPr/>
          <a:lstStyle/>
          <a:p>
            <a:r>
              <a:rPr lang="en-US" dirty="0"/>
              <a:t>Additional fine points</a:t>
            </a:r>
          </a:p>
        </p:txBody>
      </p:sp>
    </p:spTree>
    <p:extLst>
      <p:ext uri="{BB962C8B-B14F-4D97-AF65-F5344CB8AC3E}">
        <p14:creationId xmlns:p14="http://schemas.microsoft.com/office/powerpoint/2010/main" val="15203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Other Options for Automating IaaS VM Configuration</a:t>
            </a:r>
          </a:p>
        </p:txBody>
      </p:sp>
    </p:spTree>
    <p:extLst>
      <p:ext uri="{BB962C8B-B14F-4D97-AF65-F5344CB8AC3E}">
        <p14:creationId xmlns:p14="http://schemas.microsoft.com/office/powerpoint/2010/main" val="17366329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49C98A-A98B-4C9B-8B96-1D74B18AA163}"/>
              </a:ext>
            </a:extLst>
          </p:cNvPr>
          <p:cNvSpPr>
            <a:spLocks noGrp="1"/>
          </p:cNvSpPr>
          <p:nvPr>
            <p:ph type="body" sz="quarter" idx="10"/>
          </p:nvPr>
        </p:nvSpPr>
        <p:spPr>
          <a:xfrm>
            <a:off x="460156" y="1820862"/>
            <a:ext cx="11704047" cy="3370153"/>
          </a:xfrm>
        </p:spPr>
        <p:txBody>
          <a:bodyPr/>
          <a:lstStyle/>
          <a:p>
            <a:pPr marL="0" indent="0">
              <a:spcAft>
                <a:spcPts val="600"/>
              </a:spcAft>
              <a:buNone/>
            </a:pPr>
            <a:r>
              <a:rPr lang="en-US" sz="2800" dirty="0">
                <a:solidFill>
                  <a:srgbClr val="0078D7"/>
                </a:solidFill>
              </a:rPr>
              <a:t>Desired State Configuration (DSC)</a:t>
            </a:r>
          </a:p>
          <a:p>
            <a:pPr marL="0" indent="0">
              <a:spcAft>
                <a:spcPts val="600"/>
              </a:spcAft>
              <a:buNone/>
            </a:pPr>
            <a:r>
              <a:rPr lang="en-US" sz="2800" dirty="0">
                <a:solidFill>
                  <a:srgbClr val="0078D7"/>
                </a:solidFill>
              </a:rPr>
              <a:t>Custom script extensions</a:t>
            </a:r>
          </a:p>
          <a:p>
            <a:pPr marL="0" indent="0">
              <a:spcAft>
                <a:spcPts val="600"/>
              </a:spcAft>
              <a:buNone/>
            </a:pPr>
            <a:r>
              <a:rPr lang="en-US" sz="2800" dirty="0">
                <a:solidFill>
                  <a:srgbClr val="0078D7"/>
                </a:solidFill>
              </a:rPr>
              <a:t>Custom data integration (Linux Workloads)</a:t>
            </a:r>
          </a:p>
          <a:p>
            <a:pPr marL="0" indent="0">
              <a:spcAft>
                <a:spcPts val="600"/>
              </a:spcAft>
              <a:buNone/>
            </a:pPr>
            <a:r>
              <a:rPr lang="en-US" sz="2800" dirty="0">
                <a:solidFill>
                  <a:srgbClr val="0078D7"/>
                </a:solidFill>
              </a:rPr>
              <a:t>3</a:t>
            </a:r>
            <a:r>
              <a:rPr lang="en-US" sz="2800" baseline="30000" dirty="0">
                <a:solidFill>
                  <a:srgbClr val="0078D7"/>
                </a:solidFill>
              </a:rPr>
              <a:t>rd</a:t>
            </a:r>
            <a:r>
              <a:rPr lang="en-US" sz="2800" dirty="0">
                <a:solidFill>
                  <a:srgbClr val="0078D7"/>
                </a:solidFill>
              </a:rPr>
              <a:t> party tools</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Chef</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Puppet </a:t>
            </a:r>
          </a:p>
          <a:p>
            <a:pPr>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Ansible</a:t>
            </a:r>
          </a:p>
        </p:txBody>
      </p:sp>
      <p:sp>
        <p:nvSpPr>
          <p:cNvPr id="3" name="Title 2">
            <a:extLst>
              <a:ext uri="{FF2B5EF4-FFF2-40B4-BE49-F238E27FC236}">
                <a16:creationId xmlns:a16="http://schemas.microsoft.com/office/drawing/2014/main" id="{4CB92AD5-3006-4395-803B-7F87D6A0482D}"/>
              </a:ext>
            </a:extLst>
          </p:cNvPr>
          <p:cNvSpPr>
            <a:spLocks noGrp="1"/>
          </p:cNvSpPr>
          <p:nvPr>
            <p:ph type="title"/>
          </p:nvPr>
        </p:nvSpPr>
        <p:spPr/>
        <p:txBody>
          <a:bodyPr/>
          <a:lstStyle/>
          <a:p>
            <a:r>
              <a:rPr lang="en-US" dirty="0"/>
              <a:t>Tools to automate activities in Azure Stack Hub</a:t>
            </a:r>
          </a:p>
        </p:txBody>
      </p:sp>
      <p:pic>
        <p:nvPicPr>
          <p:cNvPr id="5" name="Picture 4">
            <a:extLst>
              <a:ext uri="{FF2B5EF4-FFF2-40B4-BE49-F238E27FC236}">
                <a16:creationId xmlns:a16="http://schemas.microsoft.com/office/drawing/2014/main" id="{1B7CEF71-31DE-4F0C-B431-AA2DDAF6E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61237" y="1439862"/>
            <a:ext cx="4945063" cy="4945063"/>
          </a:xfrm>
          <a:prstGeom prst="rect">
            <a:avLst/>
          </a:prstGeom>
        </p:spPr>
      </p:pic>
    </p:spTree>
    <p:extLst>
      <p:ext uri="{BB962C8B-B14F-4D97-AF65-F5344CB8AC3E}">
        <p14:creationId xmlns:p14="http://schemas.microsoft.com/office/powerpoint/2010/main" val="33340374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1" cy="3207032"/>
          </a:xfrm>
        </p:spPr>
        <p:txBody>
          <a:bodyPr vert="horz" wrap="square" lIns="146304" tIns="91440" rIns="146304" bIns="91440" rtlCol="0" anchor="t">
            <a:spAutoFit/>
          </a:bodyPr>
          <a:lstStyle/>
          <a:p>
            <a:endParaRPr lang="en-US" sz="2800" dirty="0">
              <a:solidFill>
                <a:srgbClr val="0078D7"/>
              </a:solidFill>
            </a:endParaRPr>
          </a:p>
          <a:p>
            <a:r>
              <a:rPr lang="en-US" sz="2800" dirty="0">
                <a:solidFill>
                  <a:srgbClr val="0078D7"/>
                </a:solidFill>
              </a:rPr>
              <a:t>Azure Automation </a:t>
            </a:r>
          </a:p>
          <a:p>
            <a:r>
              <a:rPr lang="en-US" sz="2800" dirty="0">
                <a:solidFill>
                  <a:srgbClr val="0078D7"/>
                </a:solidFill>
              </a:rPr>
              <a:t>Automation with Azure Stack Hub</a:t>
            </a:r>
          </a:p>
          <a:p>
            <a:r>
              <a:rPr lang="en-US" sz="2800" dirty="0">
                <a:solidFill>
                  <a:srgbClr val="0078D7"/>
                </a:solidFill>
              </a:rPr>
              <a:t>Hybrid automation</a:t>
            </a:r>
          </a:p>
          <a:p>
            <a:r>
              <a:rPr lang="en-US" sz="2800" dirty="0">
                <a:solidFill>
                  <a:srgbClr val="0078D7"/>
                </a:solidFill>
              </a:rPr>
              <a:t>Other automation options</a:t>
            </a:r>
          </a:p>
          <a:p>
            <a:br>
              <a:rPr lang="en-US" sz="2400" dirty="0">
                <a:solidFill>
                  <a:srgbClr val="0078D7"/>
                </a:solidFill>
              </a:rPr>
            </a:br>
            <a:endParaRPr lang="en-US" sz="2400" dirty="0">
              <a:solidFill>
                <a:srgbClr val="0078D7"/>
              </a:solidFill>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3318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Desired State Configuration</a:t>
            </a:r>
          </a:p>
        </p:txBody>
      </p:sp>
      <p:pic>
        <p:nvPicPr>
          <p:cNvPr id="6" name="Picture 5"/>
          <p:cNvPicPr>
            <a:picLocks noChangeAspect="1"/>
          </p:cNvPicPr>
          <p:nvPr/>
        </p:nvPicPr>
        <p:blipFill>
          <a:blip r:embed="rId4"/>
          <a:stretch>
            <a:fillRect/>
          </a:stretch>
        </p:blipFill>
        <p:spPr>
          <a:xfrm>
            <a:off x="4922837" y="1287043"/>
            <a:ext cx="7240897" cy="5410619"/>
          </a:xfrm>
          <a:prstGeom prst="rect">
            <a:avLst/>
          </a:prstGeom>
        </p:spPr>
      </p:pic>
      <p:sp>
        <p:nvSpPr>
          <p:cNvPr id="7" name="Rectangle 6"/>
          <p:cNvSpPr/>
          <p:nvPr/>
        </p:nvSpPr>
        <p:spPr>
          <a:xfrm>
            <a:off x="350837" y="1206498"/>
            <a:ext cx="5530232" cy="1938992"/>
          </a:xfrm>
          <a:prstGeom prst="rect">
            <a:avLst/>
          </a:prstGeom>
        </p:spPr>
        <p:txBody>
          <a:bodyPr wrap="square">
            <a:spAutoFit/>
          </a:bodyPr>
          <a:lstStyle/>
          <a:p>
            <a:pPr defTabSz="914400">
              <a:spcAft>
                <a:spcPts val="600"/>
              </a:spcAft>
              <a:defRPr/>
            </a:pPr>
            <a:r>
              <a:rPr lang="en-US" sz="2800" dirty="0">
                <a:gradFill>
                  <a:gsLst>
                    <a:gs pos="1250">
                      <a:schemeClr val="tx2"/>
                    </a:gs>
                    <a:gs pos="99000">
                      <a:schemeClr val="tx2"/>
                    </a:gs>
                  </a:gsLst>
                  <a:lin ang="5400000" scaled="0"/>
                </a:gradFill>
                <a:latin typeface="+mj-lt"/>
              </a:rPr>
              <a:t>Simplifies configuration</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Prevents configuration drift</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Flexible deployment options</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Enables continuous deployment</a:t>
            </a:r>
          </a:p>
          <a:p>
            <a:pPr marL="342900" indent="-342900" defTabSz="914400">
              <a:spcAft>
                <a:spcPts val="600"/>
              </a:spcAft>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Modules available from PS Gallery</a:t>
            </a:r>
          </a:p>
        </p:txBody>
      </p:sp>
      <p:sp>
        <p:nvSpPr>
          <p:cNvPr id="8" name="Oval 7"/>
          <p:cNvSpPr/>
          <p:nvPr/>
        </p:nvSpPr>
        <p:spPr bwMode="auto">
          <a:xfrm>
            <a:off x="12163444" y="144890"/>
            <a:ext cx="76190" cy="7619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defRPr/>
            </a:pPr>
            <a:endParaRPr lang="en-US" sz="2000" kern="0">
              <a:gradFill>
                <a:gsLst>
                  <a:gs pos="16814">
                    <a:srgbClr val="FFFFFF"/>
                  </a:gs>
                  <a:gs pos="46000">
                    <a:srgbClr val="FFFFFF"/>
                  </a:gs>
                </a:gsLst>
                <a:lin ang="5400000" scaled="0"/>
              </a:gradFill>
            </a:endParaRPr>
          </a:p>
        </p:txBody>
      </p:sp>
    </p:spTree>
    <p:custDataLst>
      <p:tags r:id="rId1"/>
    </p:custDataLst>
    <p:extLst>
      <p:ext uri="{BB962C8B-B14F-4D97-AF65-F5344CB8AC3E}">
        <p14:creationId xmlns:p14="http://schemas.microsoft.com/office/powerpoint/2010/main" val="40410035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enables…</a:t>
            </a:r>
          </a:p>
        </p:txBody>
      </p:sp>
      <p:sp>
        <p:nvSpPr>
          <p:cNvPr id="4" name="Rectangle 3">
            <a:extLst>
              <a:ext uri="{FF2B5EF4-FFF2-40B4-BE49-F238E27FC236}">
                <a16:creationId xmlns:a16="http://schemas.microsoft.com/office/drawing/2014/main" id="{BC9526C3-EF89-468B-9EF7-3BF73B3EFF37}"/>
              </a:ext>
            </a:extLst>
          </p:cNvPr>
          <p:cNvSpPr/>
          <p:nvPr/>
        </p:nvSpPr>
        <p:spPr bwMode="auto">
          <a:xfrm>
            <a:off x="149525" y="1445962"/>
            <a:ext cx="2944512" cy="14860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Cloud scale</a:t>
            </a:r>
          </a:p>
        </p:txBody>
      </p:sp>
      <p:sp>
        <p:nvSpPr>
          <p:cNvPr id="6" name="Rectangle 5">
            <a:extLst>
              <a:ext uri="{FF2B5EF4-FFF2-40B4-BE49-F238E27FC236}">
                <a16:creationId xmlns:a16="http://schemas.microsoft.com/office/drawing/2014/main" id="{7FF4A04B-C63B-4474-BE63-B42DFE826970}"/>
              </a:ext>
            </a:extLst>
          </p:cNvPr>
          <p:cNvSpPr/>
          <p:nvPr/>
        </p:nvSpPr>
        <p:spPr bwMode="auto">
          <a:xfrm>
            <a:off x="3246437" y="1445962"/>
            <a:ext cx="8380812" cy="14860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Reduced complexity – all VMs get the same configuration</a:t>
            </a:r>
            <a:endParaRPr lang="en-US" b="1" u="sng" dirty="0">
              <a:solidFill>
                <a:srgbClr val="0078D7"/>
              </a:solidFill>
              <a:latin typeface="+mj-lt"/>
            </a:endParaRPr>
          </a:p>
          <a:p>
            <a:pPr marL="466341" lvl="1" defTabSz="932411" fontAlgn="base">
              <a:spcBef>
                <a:spcPct val="0"/>
              </a:spcBef>
              <a:spcAft>
                <a:spcPct val="0"/>
              </a:spcAft>
            </a:pPr>
            <a:r>
              <a:rPr lang="en-US" dirty="0">
                <a:solidFill>
                  <a:srgbClr val="353535"/>
                </a:solidFill>
                <a:latin typeface="+mj-lt"/>
              </a:rPr>
              <a:t>On-demand system creation and tear down</a:t>
            </a:r>
            <a:endParaRPr lang="en-US" b="1" u="sng" dirty="0">
              <a:solidFill>
                <a:srgbClr val="0078D7"/>
              </a:solidFill>
              <a:latin typeface="+mj-lt"/>
            </a:endParaRPr>
          </a:p>
        </p:txBody>
      </p:sp>
      <p:sp>
        <p:nvSpPr>
          <p:cNvPr id="7" name="Rectangle 6">
            <a:extLst>
              <a:ext uri="{FF2B5EF4-FFF2-40B4-BE49-F238E27FC236}">
                <a16:creationId xmlns:a16="http://schemas.microsoft.com/office/drawing/2014/main" id="{F7FC4823-21CE-4F40-A699-44DFAAF6FBFA}"/>
              </a:ext>
            </a:extLst>
          </p:cNvPr>
          <p:cNvSpPr/>
          <p:nvPr/>
        </p:nvSpPr>
        <p:spPr bwMode="auto">
          <a:xfrm>
            <a:off x="149525" y="3031931"/>
            <a:ext cx="2944512" cy="14741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Configuration as code</a:t>
            </a:r>
          </a:p>
        </p:txBody>
      </p:sp>
      <p:sp>
        <p:nvSpPr>
          <p:cNvPr id="8" name="Rectangle 7">
            <a:extLst>
              <a:ext uri="{FF2B5EF4-FFF2-40B4-BE49-F238E27FC236}">
                <a16:creationId xmlns:a16="http://schemas.microsoft.com/office/drawing/2014/main" id="{A58D050D-7CAE-46B4-8EB1-633FA7EDF99C}"/>
              </a:ext>
            </a:extLst>
          </p:cNvPr>
          <p:cNvSpPr/>
          <p:nvPr/>
        </p:nvSpPr>
        <p:spPr bwMode="auto">
          <a:xfrm>
            <a:off x="3246437" y="3031929"/>
            <a:ext cx="8380812" cy="14681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Conflict detection – non-conforming systems identified</a:t>
            </a:r>
          </a:p>
          <a:p>
            <a:pPr marL="466341" lvl="1" defTabSz="932411" fontAlgn="base">
              <a:spcBef>
                <a:spcPct val="0"/>
              </a:spcBef>
              <a:spcAft>
                <a:spcPct val="0"/>
              </a:spcAft>
            </a:pPr>
            <a:r>
              <a:rPr lang="en-US" dirty="0">
                <a:solidFill>
                  <a:srgbClr val="353535"/>
                </a:solidFill>
                <a:latin typeface="+mj-lt"/>
              </a:rPr>
              <a:t>Single source, multiple environment – can pull from ONE place</a:t>
            </a:r>
          </a:p>
        </p:txBody>
      </p:sp>
      <p:sp>
        <p:nvSpPr>
          <p:cNvPr id="9" name="Rectangle 8">
            <a:extLst>
              <a:ext uri="{FF2B5EF4-FFF2-40B4-BE49-F238E27FC236}">
                <a16:creationId xmlns:a16="http://schemas.microsoft.com/office/drawing/2014/main" id="{841600D8-2164-47FE-AC29-483B05C779A5}"/>
              </a:ext>
            </a:extLst>
          </p:cNvPr>
          <p:cNvSpPr/>
          <p:nvPr/>
        </p:nvSpPr>
        <p:spPr bwMode="auto">
          <a:xfrm>
            <a:off x="149525" y="4608191"/>
            <a:ext cx="2944512" cy="16318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800" dirty="0">
                <a:solidFill>
                  <a:srgbClr val="0078D7"/>
                </a:solidFill>
                <a:latin typeface="+mj-lt"/>
              </a:rPr>
              <a:t>DevOps</a:t>
            </a:r>
          </a:p>
        </p:txBody>
      </p:sp>
      <p:sp>
        <p:nvSpPr>
          <p:cNvPr id="10" name="Rectangle 9">
            <a:extLst>
              <a:ext uri="{FF2B5EF4-FFF2-40B4-BE49-F238E27FC236}">
                <a16:creationId xmlns:a16="http://schemas.microsoft.com/office/drawing/2014/main" id="{F8B892C6-C6DD-4BBB-92B8-091A97E914D0}"/>
              </a:ext>
            </a:extLst>
          </p:cNvPr>
          <p:cNvSpPr/>
          <p:nvPr/>
        </p:nvSpPr>
        <p:spPr bwMode="auto">
          <a:xfrm>
            <a:off x="3246437" y="4608190"/>
            <a:ext cx="8380812" cy="1625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466341" lvl="1" defTabSz="932411" fontAlgn="base">
              <a:spcBef>
                <a:spcPct val="0"/>
              </a:spcBef>
              <a:spcAft>
                <a:spcPct val="0"/>
              </a:spcAft>
            </a:pPr>
            <a:r>
              <a:rPr lang="en-US" dirty="0">
                <a:solidFill>
                  <a:srgbClr val="353535"/>
                </a:solidFill>
                <a:latin typeface="+mj-lt"/>
              </a:rPr>
              <a:t>Apply Dev practices to Operations – </a:t>
            </a:r>
            <a:r>
              <a:rPr lang="en-US" dirty="0" err="1">
                <a:solidFill>
                  <a:srgbClr val="353535"/>
                </a:solidFill>
                <a:latin typeface="+mj-lt"/>
              </a:rPr>
              <a:t>Devs</a:t>
            </a:r>
            <a:r>
              <a:rPr lang="en-US" dirty="0">
                <a:solidFill>
                  <a:srgbClr val="353535"/>
                </a:solidFill>
                <a:latin typeface="+mj-lt"/>
              </a:rPr>
              <a:t> can specify DSC policy</a:t>
            </a:r>
          </a:p>
          <a:p>
            <a:pPr marL="466341" lvl="1" defTabSz="932411" fontAlgn="base">
              <a:spcBef>
                <a:spcPct val="0"/>
              </a:spcBef>
              <a:spcAft>
                <a:spcPct val="0"/>
              </a:spcAft>
            </a:pPr>
            <a:r>
              <a:rPr lang="en-US" dirty="0">
                <a:solidFill>
                  <a:srgbClr val="353535"/>
                </a:solidFill>
                <a:latin typeface="+mj-lt"/>
              </a:rPr>
              <a:t>Continuous deployment</a:t>
            </a:r>
          </a:p>
        </p:txBody>
      </p:sp>
      <p:cxnSp>
        <p:nvCxnSpPr>
          <p:cNvPr id="11" name="Straight Connector 10">
            <a:extLst>
              <a:ext uri="{FF2B5EF4-FFF2-40B4-BE49-F238E27FC236}">
                <a16:creationId xmlns:a16="http://schemas.microsoft.com/office/drawing/2014/main" id="{E12FEFAF-B7EE-41FD-A4FF-5734ACA1486A}"/>
              </a:ext>
            </a:extLst>
          </p:cNvPr>
          <p:cNvCxnSpPr/>
          <p:nvPr/>
        </p:nvCxnSpPr>
        <p:spPr>
          <a:xfrm>
            <a:off x="3094037" y="3205604"/>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998EE81-05A2-45B9-A6C4-1BA194F4E7E2}"/>
              </a:ext>
            </a:extLst>
          </p:cNvPr>
          <p:cNvCxnSpPr/>
          <p:nvPr/>
        </p:nvCxnSpPr>
        <p:spPr>
          <a:xfrm>
            <a:off x="3094037" y="1625579"/>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580EC9-0348-4F3F-8ADA-A59833957BE6}"/>
              </a:ext>
            </a:extLst>
          </p:cNvPr>
          <p:cNvCxnSpPr/>
          <p:nvPr/>
        </p:nvCxnSpPr>
        <p:spPr>
          <a:xfrm>
            <a:off x="3094037" y="4860716"/>
            <a:ext cx="0" cy="112683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029006"/>
      </p:ext>
    </p:extLst>
  </p:cSld>
  <p:clrMapOvr>
    <a:masterClrMapping/>
  </p:clrMapOvr>
  <p:transition advTm="113526">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1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1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1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1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1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18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18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18000">
                                          <p:cBhvr additive="base">
                                            <p:cTn id="17" dur="500" fill="hold"/>
                                            <p:tgtEl>
                                              <p:spTgt spid="8"/>
                                            </p:tgtEl>
                                            <p:attrNameLst>
                                              <p:attrName>ppt_x</p:attrName>
                                            </p:attrNameLst>
                                          </p:cBhvr>
                                          <p:tavLst>
                                            <p:tav tm="0">
                                              <p:val>
                                                <p:strVal val="0-#ppt_w/2"/>
                                              </p:val>
                                            </p:tav>
                                            <p:tav tm="100000">
                                              <p:val>
                                                <p:strVal val="#ppt_x"/>
                                              </p:val>
                                            </p:tav>
                                          </p:tavLst>
                                        </p:anim>
                                        <p:anim calcmode="lin" valueType="num" p14:bounceEnd="18000">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18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18000">
                                          <p:cBhvr additive="base">
                                            <p:cTn id="21" dur="500" fill="hold"/>
                                            <p:tgtEl>
                                              <p:spTgt spid="7"/>
                                            </p:tgtEl>
                                            <p:attrNameLst>
                                              <p:attrName>ppt_x</p:attrName>
                                            </p:attrNameLst>
                                          </p:cBhvr>
                                          <p:tavLst>
                                            <p:tav tm="0">
                                              <p:val>
                                                <p:strVal val="0-#ppt_w/2"/>
                                              </p:val>
                                            </p:tav>
                                            <p:tav tm="100000">
                                              <p:val>
                                                <p:strVal val="#ppt_x"/>
                                              </p:val>
                                            </p:tav>
                                          </p:tavLst>
                                        </p:anim>
                                        <p:anim calcmode="lin" valueType="num" p14:bounceEnd="18000">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14:presetBounceEnd="18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18000">
                                          <p:cBhvr additive="base">
                                            <p:cTn id="27" dur="500" fill="hold"/>
                                            <p:tgtEl>
                                              <p:spTgt spid="10"/>
                                            </p:tgtEl>
                                            <p:attrNameLst>
                                              <p:attrName>ppt_x</p:attrName>
                                            </p:attrNameLst>
                                          </p:cBhvr>
                                          <p:tavLst>
                                            <p:tav tm="0">
                                              <p:val>
                                                <p:strVal val="0-#ppt_w/2"/>
                                              </p:val>
                                            </p:tav>
                                            <p:tav tm="100000">
                                              <p:val>
                                                <p:strVal val="#ppt_x"/>
                                              </p:val>
                                            </p:tav>
                                          </p:tavLst>
                                        </p:anim>
                                        <p:anim calcmode="lin" valueType="num" p14:bounceEnd="18000">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18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18000">
                                          <p:cBhvr additive="base">
                                            <p:cTn id="31" dur="500" fill="hold"/>
                                            <p:tgtEl>
                                              <p:spTgt spid="9"/>
                                            </p:tgtEl>
                                            <p:attrNameLst>
                                              <p:attrName>ppt_x</p:attrName>
                                            </p:attrNameLst>
                                          </p:cBhvr>
                                          <p:tavLst>
                                            <p:tav tm="0">
                                              <p:val>
                                                <p:strVal val="0-#ppt_w/2"/>
                                              </p:val>
                                            </p:tav>
                                            <p:tav tm="100000">
                                              <p:val>
                                                <p:strVal val="#ppt_x"/>
                                              </p:val>
                                            </p:tav>
                                          </p:tavLst>
                                        </p:anim>
                                        <p:anim calcmode="lin" valueType="num" p14:bounceEnd="18000">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0837" y="1243011"/>
            <a:ext cx="11032876" cy="4382738"/>
          </a:xfrm>
        </p:spPr>
        <p:txBody>
          <a:bodyPr/>
          <a:lstStyle/>
          <a:p>
            <a:pPr marL="0" indent="0">
              <a:spcBef>
                <a:spcPts val="0"/>
              </a:spcBef>
              <a:spcAft>
                <a:spcPts val="600"/>
              </a:spcAft>
              <a:buNone/>
            </a:pPr>
            <a:r>
              <a:rPr lang="en-US" sz="2800" dirty="0"/>
              <a:t>Configure systems with PowerShell DSC</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DSC resource modules enable configuration of your system using the Automation DSC pull service</a:t>
            </a:r>
          </a:p>
          <a:p>
            <a:pPr marL="0" indent="0">
              <a:spcBef>
                <a:spcPts val="0"/>
              </a:spcBef>
              <a:spcAft>
                <a:spcPts val="600"/>
              </a:spcAft>
              <a:buNone/>
            </a:pPr>
            <a:endParaRPr lang="en-US" sz="1800" dirty="0"/>
          </a:p>
          <a:p>
            <a:pPr marL="0" indent="0">
              <a:spcBef>
                <a:spcPts val="0"/>
              </a:spcBef>
              <a:spcAft>
                <a:spcPts val="600"/>
              </a:spcAft>
              <a:buNone/>
            </a:pPr>
            <a:r>
              <a:rPr lang="en-US" sz="2800" dirty="0"/>
              <a:t>Integrate into 3rd party systems</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Dozens of 1st + 3rd party PowerShell modules exist today</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Automation Integration Module = PowerShell Module + one extra optional file</a:t>
            </a:r>
          </a:p>
          <a:p>
            <a:pPr marL="0" indent="0">
              <a:spcBef>
                <a:spcPts val="0"/>
              </a:spcBef>
              <a:spcAft>
                <a:spcPts val="600"/>
              </a:spcAft>
              <a:buNone/>
            </a:pPr>
            <a:endParaRPr lang="en-US" sz="1800" dirty="0"/>
          </a:p>
          <a:p>
            <a:pPr marL="0" indent="0">
              <a:spcBef>
                <a:spcPts val="0"/>
              </a:spcBef>
              <a:spcAft>
                <a:spcPts val="600"/>
              </a:spcAft>
              <a:buNone/>
            </a:pPr>
            <a:r>
              <a:rPr lang="en-US" sz="2800" dirty="0"/>
              <a:t>Write your own modules</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Write Automation modules for custom solutions</a:t>
            </a:r>
          </a:p>
          <a:p>
            <a:pPr lvl="1">
              <a:spcBef>
                <a:spcPts val="0"/>
              </a:spcBef>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Light"/>
              </a:rPr>
              <a:t>Simply by writing PowerShell modules in C# or PowerShell </a:t>
            </a:r>
          </a:p>
          <a:p>
            <a:pPr lvl="1">
              <a:spcBef>
                <a:spcPts val="0"/>
              </a:spcBef>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Light"/>
              </a:rPr>
              <a:t>Can convert anything with a REST API</a:t>
            </a:r>
          </a:p>
          <a:p>
            <a:pPr>
              <a:spcBef>
                <a:spcPts val="0"/>
              </a:spcBef>
              <a:spcAft>
                <a:spcPts val="600"/>
              </a:spcAft>
              <a:buFont typeface="Arial" panose="020B0604020202020204" pitchFamily="34" charset="0"/>
              <a:buChar char="•"/>
            </a:pPr>
            <a:r>
              <a:rPr lang="en-US" sz="1800" dirty="0">
                <a:gradFill>
                  <a:gsLst>
                    <a:gs pos="1250">
                      <a:srgbClr val="353535"/>
                    </a:gs>
                    <a:gs pos="100000">
                      <a:srgbClr val="353535"/>
                    </a:gs>
                  </a:gsLst>
                  <a:lin ang="5400000" scaled="0"/>
                </a:gradFill>
                <a:latin typeface="Segoe UI Light"/>
              </a:rPr>
              <a:t>Some </a:t>
            </a:r>
            <a:r>
              <a:rPr lang="en-US" sz="1800" dirty="0">
                <a:gradFill>
                  <a:gsLst>
                    <a:gs pos="1250">
                      <a:srgbClr val="353535"/>
                    </a:gs>
                    <a:gs pos="100000">
                      <a:srgbClr val="353535"/>
                    </a:gs>
                  </a:gsLst>
                  <a:lin ang="5400000" scaled="0"/>
                </a:gradFill>
                <a:latin typeface="Segoe UI Light"/>
                <a:hlinkClick r:id="rId3"/>
              </a:rPr>
              <a:t>best practices </a:t>
            </a:r>
            <a:r>
              <a:rPr lang="en-US" sz="1800" dirty="0">
                <a:gradFill>
                  <a:gsLst>
                    <a:gs pos="1250">
                      <a:srgbClr val="353535"/>
                    </a:gs>
                    <a:gs pos="100000">
                      <a:srgbClr val="353535"/>
                    </a:gs>
                  </a:gsLst>
                  <a:lin ang="5400000" scaled="0"/>
                </a:gradFill>
                <a:latin typeface="Segoe UI Light"/>
              </a:rPr>
              <a:t>to make your modules light up in Automation</a:t>
            </a:r>
          </a:p>
        </p:txBody>
      </p:sp>
      <p:sp>
        <p:nvSpPr>
          <p:cNvPr id="5" name="Title 4"/>
          <p:cNvSpPr>
            <a:spLocks noGrp="1"/>
          </p:cNvSpPr>
          <p:nvPr>
            <p:ph type="title"/>
          </p:nvPr>
        </p:nvSpPr>
        <p:spPr/>
        <p:txBody>
          <a:bodyPr/>
          <a:lstStyle/>
          <a:p>
            <a:r>
              <a:rPr lang="en-US" dirty="0"/>
              <a:t>Extending automation with modules</a:t>
            </a:r>
          </a:p>
        </p:txBody>
      </p:sp>
    </p:spTree>
    <p:extLst>
      <p:ext uri="{BB962C8B-B14F-4D97-AF65-F5344CB8AC3E}">
        <p14:creationId xmlns:p14="http://schemas.microsoft.com/office/powerpoint/2010/main" val="24416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9737476" cy="5478423"/>
          </a:xfrm>
        </p:spPr>
        <p:txBody>
          <a:bodyPr/>
          <a:lstStyle/>
          <a:p>
            <a:pPr marL="0" indent="0">
              <a:spcBef>
                <a:spcPts val="0"/>
              </a:spcBef>
              <a:spcAft>
                <a:spcPts val="600"/>
              </a:spcAft>
              <a:buNone/>
            </a:pPr>
            <a:r>
              <a:rPr lang="en-US" sz="2800" dirty="0"/>
              <a:t>PS DSC pull/reporting service hosted in the cloud</a:t>
            </a:r>
          </a:p>
          <a:p>
            <a:pPr marL="228600" lvl="1">
              <a:spcBef>
                <a:spcPts val="0"/>
              </a:spcBef>
              <a:spcAft>
                <a:spcPts val="600"/>
              </a:spcAft>
              <a:buFont typeface="Arial" panose="020B0604020202020204" pitchFamily="34" charset="0"/>
              <a:buChar char="•"/>
              <a:defRPr/>
            </a:pPr>
            <a:r>
              <a:rPr lang="en-US" sz="1800" dirty="0">
                <a:solidFill>
                  <a:srgbClr val="505050"/>
                </a:solidFill>
                <a:latin typeface="+mj-lt"/>
              </a:rPr>
              <a:t>Manage physical hosts and VMs in any cloud or on-premises</a:t>
            </a:r>
          </a:p>
          <a:p>
            <a:pPr marL="228600" lvl="1">
              <a:spcBef>
                <a:spcPts val="0"/>
              </a:spcBef>
              <a:spcAft>
                <a:spcPts val="600"/>
              </a:spcAft>
              <a:buFont typeface="Arial" panose="020B0604020202020204" pitchFamily="34" charset="0"/>
              <a:buChar char="•"/>
              <a:defRPr/>
            </a:pPr>
            <a:r>
              <a:rPr lang="en-US" sz="1800" dirty="0">
                <a:solidFill>
                  <a:srgbClr val="505050"/>
                </a:solidFill>
                <a:latin typeface="+mj-lt"/>
              </a:rPr>
              <a:t>Windows or Linux</a:t>
            </a:r>
          </a:p>
          <a:p>
            <a:pPr marL="0" indent="0">
              <a:spcBef>
                <a:spcPts val="0"/>
              </a:spcBef>
              <a:spcAft>
                <a:spcPts val="600"/>
              </a:spcAft>
              <a:buNone/>
            </a:pPr>
            <a:endParaRPr lang="en-US" sz="1800" dirty="0"/>
          </a:p>
          <a:p>
            <a:pPr marL="0" indent="0">
              <a:spcBef>
                <a:spcPts val="0"/>
              </a:spcBef>
              <a:spcAft>
                <a:spcPts val="600"/>
              </a:spcAft>
              <a:buNone/>
            </a:pPr>
            <a:r>
              <a:rPr lang="en-US" sz="2800" dirty="0"/>
              <a:t>Part of the Azure Automation service</a:t>
            </a:r>
          </a:p>
          <a:p>
            <a:pPr marL="0" indent="0">
              <a:spcBef>
                <a:spcPts val="0"/>
              </a:spcBef>
              <a:spcAft>
                <a:spcPts val="600"/>
              </a:spcAft>
              <a:buNone/>
            </a:pPr>
            <a:endParaRPr lang="en-US" sz="1800" dirty="0"/>
          </a:p>
          <a:p>
            <a:pPr marL="0" indent="0">
              <a:spcBef>
                <a:spcPts val="0"/>
              </a:spcBef>
              <a:spcAft>
                <a:spcPts val="600"/>
              </a:spcAft>
              <a:buNone/>
            </a:pPr>
            <a:r>
              <a:rPr lang="en-US" sz="2800" dirty="0"/>
              <a:t>PS DSC configuration, node configuration, node,</a:t>
            </a:r>
            <a:br>
              <a:rPr lang="en-US" sz="2800" dirty="0"/>
            </a:br>
            <a:r>
              <a:rPr lang="en-US" sz="2800" dirty="0"/>
              <a:t>and resource management</a:t>
            </a:r>
          </a:p>
          <a:p>
            <a:pPr>
              <a:spcBef>
                <a:spcPts val="0"/>
              </a:spcBef>
              <a:spcAft>
                <a:spcPts val="600"/>
              </a:spcAft>
              <a:buFont typeface="Arial" panose="020B0604020202020204" pitchFamily="34" charset="0"/>
              <a:buChar char="•"/>
            </a:pPr>
            <a:r>
              <a:rPr lang="en-US" sz="1800" dirty="0">
                <a:solidFill>
                  <a:srgbClr val="505050"/>
                </a:solidFill>
              </a:rPr>
              <a:t>Import</a:t>
            </a:r>
          </a:p>
          <a:p>
            <a:pPr>
              <a:spcBef>
                <a:spcPts val="0"/>
              </a:spcBef>
              <a:spcAft>
                <a:spcPts val="600"/>
              </a:spcAft>
              <a:buFont typeface="Arial" panose="020B0604020202020204" pitchFamily="34" charset="0"/>
              <a:buChar char="•"/>
            </a:pPr>
            <a:r>
              <a:rPr lang="en-US" sz="1800" dirty="0">
                <a:solidFill>
                  <a:srgbClr val="505050"/>
                </a:solidFill>
              </a:rPr>
              <a:t>Authoring</a:t>
            </a:r>
          </a:p>
          <a:p>
            <a:pPr>
              <a:spcBef>
                <a:spcPts val="0"/>
              </a:spcBef>
              <a:spcAft>
                <a:spcPts val="600"/>
              </a:spcAft>
              <a:buFont typeface="Arial" panose="020B0604020202020204" pitchFamily="34" charset="0"/>
              <a:buChar char="•"/>
            </a:pPr>
            <a:r>
              <a:rPr lang="en-US" sz="1800" dirty="0">
                <a:solidFill>
                  <a:srgbClr val="505050"/>
                </a:solidFill>
              </a:rPr>
              <a:t>Compiling</a:t>
            </a:r>
          </a:p>
          <a:p>
            <a:pPr>
              <a:spcBef>
                <a:spcPts val="0"/>
              </a:spcBef>
              <a:spcAft>
                <a:spcPts val="600"/>
              </a:spcAft>
              <a:buFont typeface="Arial" panose="020B0604020202020204" pitchFamily="34" charset="0"/>
              <a:buChar char="•"/>
            </a:pPr>
            <a:r>
              <a:rPr lang="en-US" sz="1800" dirty="0">
                <a:solidFill>
                  <a:srgbClr val="505050"/>
                </a:solidFill>
              </a:rPr>
              <a:t>Versioning</a:t>
            </a:r>
          </a:p>
          <a:p>
            <a:pPr>
              <a:spcBef>
                <a:spcPts val="0"/>
              </a:spcBef>
              <a:spcAft>
                <a:spcPts val="600"/>
              </a:spcAft>
              <a:buFont typeface="Arial" panose="020B0604020202020204" pitchFamily="34" charset="0"/>
              <a:buChar char="•"/>
            </a:pPr>
            <a:r>
              <a:rPr lang="en-US" sz="1800" dirty="0">
                <a:solidFill>
                  <a:srgbClr val="505050"/>
                </a:solidFill>
                <a:latin typeface="+mj-lt"/>
              </a:rPr>
              <a:t>Distribution to nodes</a:t>
            </a:r>
          </a:p>
          <a:p>
            <a:pPr>
              <a:spcBef>
                <a:spcPts val="0"/>
              </a:spcBef>
              <a:spcAft>
                <a:spcPts val="600"/>
              </a:spcAft>
              <a:buFont typeface="Arial" panose="020B0604020202020204" pitchFamily="34" charset="0"/>
              <a:buChar char="•"/>
            </a:pPr>
            <a:r>
              <a:rPr lang="en-US" sz="1800" dirty="0">
                <a:solidFill>
                  <a:srgbClr val="505050"/>
                </a:solidFill>
              </a:rPr>
              <a:t>Reporting</a:t>
            </a:r>
          </a:p>
          <a:p>
            <a:pPr>
              <a:spcBef>
                <a:spcPts val="0"/>
              </a:spcBef>
              <a:spcAft>
                <a:spcPts val="600"/>
              </a:spcAft>
              <a:buFont typeface="Arial" panose="020B0604020202020204" pitchFamily="34" charset="0"/>
              <a:buChar char="•"/>
            </a:pPr>
            <a:r>
              <a:rPr lang="en-US" sz="1800" dirty="0">
                <a:solidFill>
                  <a:srgbClr val="505050"/>
                </a:solidFill>
                <a:latin typeface="+mj-lt"/>
              </a:rPr>
              <a:t>Easy node onboarding</a:t>
            </a:r>
          </a:p>
        </p:txBody>
      </p:sp>
      <p:sp>
        <p:nvSpPr>
          <p:cNvPr id="17" name="Title 16"/>
          <p:cNvSpPr>
            <a:spLocks noGrp="1"/>
          </p:cNvSpPr>
          <p:nvPr>
            <p:ph type="title"/>
          </p:nvPr>
        </p:nvSpPr>
        <p:spPr/>
        <p:txBody>
          <a:bodyPr/>
          <a:lstStyle/>
          <a:p>
            <a:r>
              <a:rPr lang="en-US"/>
              <a:t>Azure Automation + DSC</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57" y="3281891"/>
            <a:ext cx="3173510" cy="3173915"/>
          </a:xfrm>
          <a:prstGeom prst="rect">
            <a:avLst/>
          </a:prstGeom>
        </p:spPr>
      </p:pic>
    </p:spTree>
    <p:extLst>
      <p:ext uri="{BB962C8B-B14F-4D97-AF65-F5344CB8AC3E}">
        <p14:creationId xmlns:p14="http://schemas.microsoft.com/office/powerpoint/2010/main" val="30419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Automation + DSC</a:t>
            </a:r>
          </a:p>
        </p:txBody>
      </p:sp>
      <p:cxnSp>
        <p:nvCxnSpPr>
          <p:cNvPr id="70" name="Straight Connector 69"/>
          <p:cNvCxnSpPr/>
          <p:nvPr/>
        </p:nvCxnSpPr>
        <p:spPr>
          <a:xfrm>
            <a:off x="6990644" y="3511002"/>
            <a:ext cx="2188181" cy="47696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1" name="Cloud 70"/>
          <p:cNvSpPr/>
          <p:nvPr/>
        </p:nvSpPr>
        <p:spPr>
          <a:xfrm>
            <a:off x="21736" y="1338162"/>
            <a:ext cx="7182163" cy="5590581"/>
          </a:xfrm>
          <a:prstGeom prst="cloud">
            <a:avLst/>
          </a:prstGeom>
          <a:solidFill>
            <a:schemeClr val="bg1">
              <a:lumMod val="75000"/>
              <a:alpha val="33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32563">
              <a:defRPr/>
            </a:pPr>
            <a:endParaRPr lang="en-US" sz="1836" kern="0">
              <a:solidFill>
                <a:srgbClr val="505050"/>
              </a:solidFill>
              <a:latin typeface="+mj-lt"/>
            </a:endParaRPr>
          </a:p>
        </p:txBody>
      </p:sp>
      <p:sp>
        <p:nvSpPr>
          <p:cNvPr id="72" name="Title 1"/>
          <p:cNvSpPr txBox="1">
            <a:spLocks/>
          </p:cNvSpPr>
          <p:nvPr/>
        </p:nvSpPr>
        <p:spPr>
          <a:xfrm>
            <a:off x="1763" y="-1"/>
            <a:ext cx="0" cy="0"/>
          </a:xfrm>
          <a:prstGeom prst="rect">
            <a:avLst/>
          </a:prstGeom>
        </p:spPr>
        <p:txBody>
          <a:bodyPr lIns="91407" tIns="45703" rIns="91407" bIns="45703"/>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57112">
              <a:defRPr/>
            </a:pPr>
            <a:endParaRPr lang="en-US" sz="5983">
              <a:solidFill>
                <a:srgbClr val="FFFFFF"/>
              </a:solidFill>
            </a:endParaRPr>
          </a:p>
        </p:txBody>
      </p:sp>
      <p:sp>
        <p:nvSpPr>
          <p:cNvPr id="73" name="Vertical Scroll 72"/>
          <p:cNvSpPr/>
          <p:nvPr/>
        </p:nvSpPr>
        <p:spPr>
          <a:xfrm>
            <a:off x="947786" y="2420567"/>
            <a:ext cx="2177154" cy="1803339"/>
          </a:xfrm>
          <a:prstGeom prst="verticalScroll">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dirty="0">
                <a:solidFill>
                  <a:schemeClr val="bg1"/>
                </a:solidFill>
                <a:latin typeface="+mj-lt"/>
              </a:rPr>
              <a:t>Configuration</a:t>
            </a:r>
          </a:p>
          <a:p>
            <a:pPr algn="ctr" defTabSz="932563">
              <a:defRPr/>
            </a:pPr>
            <a:r>
              <a:rPr lang="en-US" sz="1836" kern="0" dirty="0">
                <a:solidFill>
                  <a:schemeClr val="bg1"/>
                </a:solidFill>
                <a:latin typeface="+mj-lt"/>
              </a:rPr>
              <a:t>(script)</a:t>
            </a:r>
          </a:p>
        </p:txBody>
      </p:sp>
      <p:sp>
        <p:nvSpPr>
          <p:cNvPr id="74" name="Flowchart: Multidocument 73"/>
          <p:cNvSpPr/>
          <p:nvPr/>
        </p:nvSpPr>
        <p:spPr>
          <a:xfrm>
            <a:off x="1044757" y="4461528"/>
            <a:ext cx="1766537" cy="1742001"/>
          </a:xfrm>
          <a:prstGeom prst="flowChartMultidocumen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dirty="0">
                <a:solidFill>
                  <a:srgbClr val="FFFFFF"/>
                </a:solidFill>
                <a:latin typeface="+mj-lt"/>
              </a:rPr>
              <a:t>DSC</a:t>
            </a:r>
          </a:p>
          <a:p>
            <a:pPr algn="ctr" defTabSz="932563">
              <a:defRPr/>
            </a:pPr>
            <a:r>
              <a:rPr lang="en-US" sz="1836" kern="0" dirty="0">
                <a:solidFill>
                  <a:srgbClr val="FFFFFF"/>
                </a:solidFill>
                <a:latin typeface="+mj-lt"/>
              </a:rPr>
              <a:t>resources</a:t>
            </a:r>
          </a:p>
        </p:txBody>
      </p:sp>
      <p:sp>
        <p:nvSpPr>
          <p:cNvPr id="75" name="TextBox 74"/>
          <p:cNvSpPr txBox="1"/>
          <p:nvPr/>
        </p:nvSpPr>
        <p:spPr>
          <a:xfrm>
            <a:off x="1506718" y="1967430"/>
            <a:ext cx="1170513" cy="374846"/>
          </a:xfrm>
          <a:prstGeom prst="rect">
            <a:avLst/>
          </a:prstGeom>
          <a:noFill/>
          <a:ln>
            <a:noFill/>
          </a:ln>
        </p:spPr>
        <p:txBody>
          <a:bodyPr wrap="none" rtlCol="0">
            <a:spAutoFit/>
          </a:bodyPr>
          <a:lstStyle/>
          <a:p>
            <a:pPr defTabSz="932563">
              <a:defRPr/>
            </a:pPr>
            <a:r>
              <a:rPr lang="en-US" sz="1836" kern="0">
                <a:solidFill>
                  <a:srgbClr val="0078D7">
                    <a:lumMod val="75000"/>
                  </a:srgbClr>
                </a:solidFill>
                <a:latin typeface="+mj-lt"/>
              </a:rPr>
              <a:t>Authoring</a:t>
            </a:r>
          </a:p>
        </p:txBody>
      </p:sp>
      <p:pic>
        <p:nvPicPr>
          <p:cNvPr id="76" name="Picture 75"/>
          <p:cNvPicPr>
            <a:picLocks noChangeAspect="1"/>
          </p:cNvPicPr>
          <p:nvPr/>
        </p:nvPicPr>
        <p:blipFill>
          <a:blip r:embed="rId3"/>
          <a:stretch>
            <a:fillRect/>
          </a:stretch>
        </p:blipFill>
        <p:spPr>
          <a:xfrm>
            <a:off x="6454272" y="5172216"/>
            <a:ext cx="801975" cy="1097516"/>
          </a:xfrm>
          <a:prstGeom prst="rect">
            <a:avLst/>
          </a:prstGeom>
        </p:spPr>
      </p:pic>
      <p:pic>
        <p:nvPicPr>
          <p:cNvPr id="77" name="Picture 76"/>
          <p:cNvPicPr>
            <a:picLocks noChangeAspect="1"/>
          </p:cNvPicPr>
          <p:nvPr/>
        </p:nvPicPr>
        <p:blipFill>
          <a:blip r:embed="rId4"/>
          <a:stretch>
            <a:fillRect/>
          </a:stretch>
        </p:blipFill>
        <p:spPr>
          <a:xfrm>
            <a:off x="8071407" y="5193224"/>
            <a:ext cx="801975" cy="1097516"/>
          </a:xfrm>
          <a:prstGeom prst="rect">
            <a:avLst/>
          </a:prstGeom>
        </p:spPr>
      </p:pic>
      <p:pic>
        <p:nvPicPr>
          <p:cNvPr id="78" name="Picture 77"/>
          <p:cNvPicPr>
            <a:picLocks noChangeAspect="1"/>
          </p:cNvPicPr>
          <p:nvPr/>
        </p:nvPicPr>
        <p:blipFill>
          <a:blip r:embed="rId5"/>
          <a:stretch>
            <a:fillRect/>
          </a:stretch>
        </p:blipFill>
        <p:spPr>
          <a:xfrm>
            <a:off x="11304767" y="5184405"/>
            <a:ext cx="801975" cy="1158489"/>
          </a:xfrm>
          <a:prstGeom prst="rect">
            <a:avLst/>
          </a:prstGeom>
        </p:spPr>
      </p:pic>
      <p:sp>
        <p:nvSpPr>
          <p:cNvPr id="79" name="TextBox 78"/>
          <p:cNvSpPr txBox="1"/>
          <p:nvPr/>
        </p:nvSpPr>
        <p:spPr>
          <a:xfrm>
            <a:off x="6013938" y="6286122"/>
            <a:ext cx="1189959" cy="374846"/>
          </a:xfrm>
          <a:prstGeom prst="rect">
            <a:avLst/>
          </a:prstGeom>
          <a:noFill/>
        </p:spPr>
        <p:txBody>
          <a:bodyPr wrap="square" rtlCol="0">
            <a:spAutoFit/>
          </a:bodyPr>
          <a:lstStyle/>
          <a:p>
            <a:pPr algn="ctr" defTabSz="932563">
              <a:defRPr/>
            </a:pPr>
            <a:r>
              <a:rPr lang="en-US" sz="1836" kern="0" dirty="0">
                <a:latin typeface="+mj-lt"/>
              </a:rPr>
              <a:t>Azure VM</a:t>
            </a:r>
          </a:p>
        </p:txBody>
      </p:sp>
      <p:sp>
        <p:nvSpPr>
          <p:cNvPr id="80" name="TextBox 79"/>
          <p:cNvSpPr txBox="1"/>
          <p:nvPr/>
        </p:nvSpPr>
        <p:spPr>
          <a:xfrm>
            <a:off x="7814537" y="6289061"/>
            <a:ext cx="1143442" cy="670445"/>
          </a:xfrm>
          <a:prstGeom prst="rect">
            <a:avLst/>
          </a:prstGeom>
          <a:noFill/>
        </p:spPr>
        <p:txBody>
          <a:bodyPr wrap="square" rtlCol="0">
            <a:spAutoFit/>
          </a:bodyPr>
          <a:lstStyle/>
          <a:p>
            <a:pPr algn="ctr" defTabSz="932563">
              <a:defRPr/>
            </a:pPr>
            <a:r>
              <a:rPr lang="en-US" sz="1836" kern="0" dirty="0">
                <a:latin typeface="+mj-lt"/>
              </a:rPr>
              <a:t>Physical server</a:t>
            </a:r>
          </a:p>
        </p:txBody>
      </p:sp>
      <p:sp>
        <p:nvSpPr>
          <p:cNvPr id="81" name="TextBox 80"/>
          <p:cNvSpPr txBox="1"/>
          <p:nvPr/>
        </p:nvSpPr>
        <p:spPr>
          <a:xfrm>
            <a:off x="10626813" y="6277303"/>
            <a:ext cx="1602653" cy="670445"/>
          </a:xfrm>
          <a:prstGeom prst="rect">
            <a:avLst/>
          </a:prstGeom>
          <a:noFill/>
        </p:spPr>
        <p:txBody>
          <a:bodyPr wrap="square" rtlCol="0">
            <a:spAutoFit/>
          </a:bodyPr>
          <a:lstStyle/>
          <a:p>
            <a:pPr algn="ctr" defTabSz="932563">
              <a:defRPr/>
            </a:pPr>
            <a:r>
              <a:rPr lang="en-US" sz="1836" kern="0" dirty="0">
                <a:latin typeface="+mj-lt"/>
              </a:rPr>
              <a:t>On-premises</a:t>
            </a:r>
          </a:p>
          <a:p>
            <a:pPr algn="ctr" defTabSz="932563">
              <a:defRPr/>
            </a:pPr>
            <a:r>
              <a:rPr lang="en-US" sz="1836" kern="0" dirty="0">
                <a:latin typeface="+mj-lt"/>
              </a:rPr>
              <a:t>VM</a:t>
            </a:r>
          </a:p>
        </p:txBody>
      </p:sp>
      <p:grpSp>
        <p:nvGrpSpPr>
          <p:cNvPr id="82" name="Group 81"/>
          <p:cNvGrpSpPr/>
          <p:nvPr/>
        </p:nvGrpSpPr>
        <p:grpSpPr>
          <a:xfrm>
            <a:off x="3979279" y="2053388"/>
            <a:ext cx="1710135" cy="1414662"/>
            <a:chOff x="4502684" y="2055031"/>
            <a:chExt cx="1677230" cy="1387442"/>
          </a:xfrm>
          <a:solidFill>
            <a:schemeClr val="accent3"/>
          </a:solidFill>
        </p:grpSpPr>
        <p:sp>
          <p:nvSpPr>
            <p:cNvPr id="83" name="Flowchart: Document 82"/>
            <p:cNvSpPr/>
            <p:nvPr/>
          </p:nvSpPr>
          <p:spPr>
            <a:xfrm>
              <a:off x="4772221" y="2055031"/>
              <a:ext cx="1407693"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MOF</a:t>
              </a:r>
            </a:p>
          </p:txBody>
        </p:sp>
        <p:sp>
          <p:nvSpPr>
            <p:cNvPr id="84" name="Flowchart: Document 83"/>
            <p:cNvSpPr/>
            <p:nvPr/>
          </p:nvSpPr>
          <p:spPr>
            <a:xfrm>
              <a:off x="4618542" y="2175126"/>
              <a:ext cx="1407693"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MOF</a:t>
              </a:r>
            </a:p>
          </p:txBody>
        </p:sp>
        <p:sp>
          <p:nvSpPr>
            <p:cNvPr id="85" name="Flowchart: Document 84"/>
            <p:cNvSpPr/>
            <p:nvPr/>
          </p:nvSpPr>
          <p:spPr>
            <a:xfrm>
              <a:off x="4502684" y="2311505"/>
              <a:ext cx="1677229" cy="1130968"/>
            </a:xfrm>
            <a:prstGeom prst="flowChartDocumen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Node configuration</a:t>
              </a:r>
            </a:p>
            <a:p>
              <a:pPr algn="ctr" defTabSz="932563">
                <a:defRPr/>
              </a:pPr>
              <a:r>
                <a:rPr lang="en-US" sz="1836" kern="0">
                  <a:solidFill>
                    <a:srgbClr val="FFFFFF"/>
                  </a:solidFill>
                  <a:latin typeface="+mj-lt"/>
                </a:rPr>
                <a:t>(MOF)</a:t>
              </a:r>
            </a:p>
          </p:txBody>
        </p:sp>
      </p:grpSp>
      <p:grpSp>
        <p:nvGrpSpPr>
          <p:cNvPr id="86" name="Group 85"/>
          <p:cNvGrpSpPr/>
          <p:nvPr/>
        </p:nvGrpSpPr>
        <p:grpSpPr>
          <a:xfrm>
            <a:off x="3981047" y="4430836"/>
            <a:ext cx="1710077" cy="1537044"/>
            <a:chOff x="4462462" y="3718394"/>
            <a:chExt cx="1677174" cy="1507470"/>
          </a:xfrm>
          <a:solidFill>
            <a:schemeClr val="accent3"/>
          </a:solidFill>
        </p:grpSpPr>
        <p:sp>
          <p:nvSpPr>
            <p:cNvPr id="87" name="Flowchart: Magnetic Disk 86"/>
            <p:cNvSpPr/>
            <p:nvPr/>
          </p:nvSpPr>
          <p:spPr>
            <a:xfrm>
              <a:off x="4731943" y="3718394"/>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sp>
          <p:nvSpPr>
            <p:cNvPr id="88" name="Flowchart: Magnetic Disk 87"/>
            <p:cNvSpPr/>
            <p:nvPr/>
          </p:nvSpPr>
          <p:spPr>
            <a:xfrm>
              <a:off x="4588794" y="3846487"/>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sp>
          <p:nvSpPr>
            <p:cNvPr id="89" name="Flowchart: Magnetic Disk 88"/>
            <p:cNvSpPr/>
            <p:nvPr/>
          </p:nvSpPr>
          <p:spPr>
            <a:xfrm>
              <a:off x="4462462" y="3986612"/>
              <a:ext cx="1407693" cy="1239252"/>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836" kern="0">
                  <a:solidFill>
                    <a:srgbClr val="FFFFFF"/>
                  </a:solidFill>
                  <a:latin typeface="+mj-lt"/>
                </a:rPr>
                <a:t>Zip</a:t>
              </a:r>
            </a:p>
          </p:txBody>
        </p:sp>
      </p:grpSp>
      <p:sp>
        <p:nvSpPr>
          <p:cNvPr id="90" name="Oval 89"/>
          <p:cNvSpPr/>
          <p:nvPr/>
        </p:nvSpPr>
        <p:spPr>
          <a:xfrm>
            <a:off x="9105219" y="3987968"/>
            <a:ext cx="147211" cy="1472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kern="0">
              <a:solidFill>
                <a:srgbClr val="FFFFFF"/>
              </a:solidFill>
              <a:latin typeface="+mj-lt"/>
            </a:endParaRPr>
          </a:p>
        </p:txBody>
      </p:sp>
      <p:sp>
        <p:nvSpPr>
          <p:cNvPr id="91" name="TextBox 90"/>
          <p:cNvSpPr txBox="1"/>
          <p:nvPr/>
        </p:nvSpPr>
        <p:spPr>
          <a:xfrm>
            <a:off x="9252430" y="3862983"/>
            <a:ext cx="1545616" cy="374846"/>
          </a:xfrm>
          <a:prstGeom prst="rect">
            <a:avLst/>
          </a:prstGeom>
          <a:noFill/>
        </p:spPr>
        <p:txBody>
          <a:bodyPr wrap="none" rtlCol="0">
            <a:spAutoFit/>
          </a:bodyPr>
          <a:lstStyle/>
          <a:p>
            <a:pPr defTabSz="932563">
              <a:defRPr/>
            </a:pPr>
            <a:r>
              <a:rPr lang="en-US" sz="1836" kern="0">
                <a:latin typeface="+mj-lt"/>
              </a:rPr>
              <a:t>Rest endpoint</a:t>
            </a:r>
          </a:p>
        </p:txBody>
      </p:sp>
      <p:cxnSp>
        <p:nvCxnSpPr>
          <p:cNvPr id="92" name="Straight Arrow Connector 91"/>
          <p:cNvCxnSpPr>
            <a:stCxn id="76" idx="0"/>
            <a:endCxn id="90" idx="3"/>
          </p:cNvCxnSpPr>
          <p:nvPr/>
        </p:nvCxnSpPr>
        <p:spPr>
          <a:xfrm flipV="1">
            <a:off x="6855260" y="4113620"/>
            <a:ext cx="2271518" cy="1058596"/>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stCxn id="77" idx="0"/>
            <a:endCxn id="90" idx="4"/>
          </p:cNvCxnSpPr>
          <p:nvPr/>
        </p:nvCxnSpPr>
        <p:spPr>
          <a:xfrm flipV="1">
            <a:off x="8472395" y="4135179"/>
            <a:ext cx="706430" cy="1058045"/>
          </a:xfrm>
          <a:prstGeom prst="straightConnector1">
            <a:avLst/>
          </a:prstGeom>
          <a:ln w="1905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p:cNvCxnSpPr>
            <a:stCxn id="78" idx="0"/>
            <a:endCxn id="90" idx="5"/>
          </p:cNvCxnSpPr>
          <p:nvPr/>
        </p:nvCxnSpPr>
        <p:spPr>
          <a:xfrm flipH="1" flipV="1">
            <a:off x="9230871" y="4113620"/>
            <a:ext cx="2474884" cy="1070785"/>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5" name="TextBox 94"/>
          <p:cNvSpPr txBox="1"/>
          <p:nvPr/>
        </p:nvSpPr>
        <p:spPr>
          <a:xfrm>
            <a:off x="4956640" y="1601863"/>
            <a:ext cx="926857" cy="374846"/>
          </a:xfrm>
          <a:prstGeom prst="rect">
            <a:avLst/>
          </a:prstGeom>
          <a:noFill/>
          <a:ln>
            <a:noFill/>
          </a:ln>
        </p:spPr>
        <p:txBody>
          <a:bodyPr wrap="none" rtlCol="0">
            <a:spAutoFit/>
          </a:bodyPr>
          <a:lstStyle/>
          <a:p>
            <a:pPr defTabSz="932563">
              <a:defRPr/>
            </a:pPr>
            <a:r>
              <a:rPr lang="en-US" sz="1836" kern="0">
                <a:solidFill>
                  <a:srgbClr val="0078D7">
                    <a:lumMod val="75000"/>
                  </a:srgbClr>
                </a:solidFill>
                <a:latin typeface="+mj-lt"/>
              </a:rPr>
              <a:t>Staging</a:t>
            </a:r>
          </a:p>
        </p:txBody>
      </p:sp>
      <p:cxnSp>
        <p:nvCxnSpPr>
          <p:cNvPr id="96" name="Straight Connector 95"/>
          <p:cNvCxnSpPr>
            <a:stCxn id="71" idx="3"/>
          </p:cNvCxnSpPr>
          <p:nvPr/>
        </p:nvCxnSpPr>
        <p:spPr>
          <a:xfrm>
            <a:off x="3612816" y="1657811"/>
            <a:ext cx="0" cy="5299091"/>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3080414" y="3558657"/>
            <a:ext cx="1174237" cy="8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kern="0">
              <a:solidFill>
                <a:srgbClr val="FFFFFF"/>
              </a:solidFill>
              <a:latin typeface="+mj-lt"/>
            </a:endParaRPr>
          </a:p>
        </p:txBody>
      </p:sp>
      <p:sp>
        <p:nvSpPr>
          <p:cNvPr id="98" name="TextBox 97"/>
          <p:cNvSpPr txBox="1"/>
          <p:nvPr/>
        </p:nvSpPr>
        <p:spPr>
          <a:xfrm>
            <a:off x="2764119" y="5720975"/>
            <a:ext cx="1734769" cy="845744"/>
          </a:xfrm>
          <a:prstGeom prst="rect">
            <a:avLst/>
          </a:prstGeom>
          <a:noFill/>
          <a:ln>
            <a:noFill/>
          </a:ln>
        </p:spPr>
        <p:txBody>
          <a:bodyPr wrap="none" rtlCol="0">
            <a:spAutoFit/>
          </a:bodyPr>
          <a:lstStyle/>
          <a:p>
            <a:pPr algn="ctr" defTabSz="932563">
              <a:defRPr/>
            </a:pPr>
            <a:r>
              <a:rPr lang="en-US" sz="2448" kern="0">
                <a:ln w="6600">
                  <a:solidFill>
                    <a:srgbClr val="0078D7"/>
                  </a:solidFill>
                  <a:prstDash val="solid"/>
                </a:ln>
                <a:latin typeface="+mj-lt"/>
              </a:rPr>
              <a:t>Azure</a:t>
            </a:r>
          </a:p>
          <a:p>
            <a:pPr algn="ctr" defTabSz="932563">
              <a:defRPr/>
            </a:pPr>
            <a:r>
              <a:rPr lang="en-US" sz="2448" kern="0">
                <a:ln w="6600">
                  <a:solidFill>
                    <a:srgbClr val="0078D7"/>
                  </a:solidFill>
                  <a:prstDash val="solid"/>
                </a:ln>
                <a:latin typeface="+mj-lt"/>
              </a:rPr>
              <a:t>Automation</a:t>
            </a:r>
          </a:p>
        </p:txBody>
      </p:sp>
      <p:sp>
        <p:nvSpPr>
          <p:cNvPr id="99" name="Flowchart: Card 98"/>
          <p:cNvSpPr/>
          <p:nvPr/>
        </p:nvSpPr>
        <p:spPr>
          <a:xfrm>
            <a:off x="5784978" y="3167219"/>
            <a:ext cx="1091439" cy="1164531"/>
          </a:xfrm>
          <a:prstGeom prst="flowChartPunchedCard">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63">
              <a:defRPr/>
            </a:pPr>
            <a:r>
              <a:rPr lang="en-US" sz="1836" kern="0">
                <a:solidFill>
                  <a:srgbClr val="FFFFFF"/>
                </a:solidFill>
                <a:latin typeface="+mj-lt"/>
              </a:rPr>
              <a:t>Reports</a:t>
            </a:r>
          </a:p>
        </p:txBody>
      </p:sp>
      <p:sp>
        <p:nvSpPr>
          <p:cNvPr id="100" name="Rectangle 99"/>
          <p:cNvSpPr/>
          <p:nvPr/>
        </p:nvSpPr>
        <p:spPr bwMode="auto">
          <a:xfrm>
            <a:off x="4207152" y="3588677"/>
            <a:ext cx="1136214" cy="186046"/>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58" fontAlgn="base">
              <a:spcBef>
                <a:spcPct val="0"/>
              </a:spcBef>
              <a:spcAft>
                <a:spcPct val="0"/>
              </a:spcAft>
              <a:defRPr/>
            </a:pPr>
            <a:endParaRPr lang="en-US" sz="1398" kern="0">
              <a:gradFill>
                <a:gsLst>
                  <a:gs pos="16814">
                    <a:srgbClr val="FFFFFF"/>
                  </a:gs>
                  <a:gs pos="46000">
                    <a:srgbClr val="FFFFFF"/>
                  </a:gs>
                </a:gsLst>
                <a:lin ang="5400000" scaled="0"/>
              </a:gradFill>
              <a:latin typeface="+mj-lt"/>
            </a:endParaRPr>
          </a:p>
        </p:txBody>
      </p:sp>
      <p:sp>
        <p:nvSpPr>
          <p:cNvPr id="101" name="Rectangle 100"/>
          <p:cNvSpPr/>
          <p:nvPr/>
        </p:nvSpPr>
        <p:spPr bwMode="auto">
          <a:xfrm>
            <a:off x="4160885" y="3505634"/>
            <a:ext cx="1136214" cy="186046"/>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58" fontAlgn="base">
              <a:spcBef>
                <a:spcPct val="0"/>
              </a:spcBef>
              <a:spcAft>
                <a:spcPct val="0"/>
              </a:spcAft>
              <a:defRPr/>
            </a:pPr>
            <a:r>
              <a:rPr lang="en-US" sz="1398" kern="0">
                <a:gradFill>
                  <a:gsLst>
                    <a:gs pos="16814">
                      <a:srgbClr val="FFFFFF"/>
                    </a:gs>
                    <a:gs pos="46000">
                      <a:srgbClr val="FFFFFF"/>
                    </a:gs>
                  </a:gsLst>
                  <a:lin ang="5400000" scaled="0"/>
                </a:gradFill>
                <a:latin typeface="+mj-lt"/>
              </a:rPr>
              <a:t>checksum</a:t>
            </a:r>
          </a:p>
        </p:txBody>
      </p:sp>
      <p:pic>
        <p:nvPicPr>
          <p:cNvPr id="39" name="Picture 38">
            <a:extLst>
              <a:ext uri="{FF2B5EF4-FFF2-40B4-BE49-F238E27FC236}">
                <a16:creationId xmlns:a16="http://schemas.microsoft.com/office/drawing/2014/main" id="{34DDF5DA-22AF-4475-8337-DBCE8B082B7D}"/>
              </a:ext>
            </a:extLst>
          </p:cNvPr>
          <p:cNvPicPr>
            <a:picLocks noChangeAspect="1"/>
          </p:cNvPicPr>
          <p:nvPr/>
        </p:nvPicPr>
        <p:blipFill>
          <a:blip r:embed="rId5"/>
          <a:stretch>
            <a:fillRect/>
          </a:stretch>
        </p:blipFill>
        <p:spPr>
          <a:xfrm>
            <a:off x="9726947" y="5180305"/>
            <a:ext cx="801975" cy="1158489"/>
          </a:xfrm>
          <a:prstGeom prst="rect">
            <a:avLst/>
          </a:prstGeom>
        </p:spPr>
      </p:pic>
      <p:sp>
        <p:nvSpPr>
          <p:cNvPr id="40" name="TextBox 39">
            <a:extLst>
              <a:ext uri="{FF2B5EF4-FFF2-40B4-BE49-F238E27FC236}">
                <a16:creationId xmlns:a16="http://schemas.microsoft.com/office/drawing/2014/main" id="{30E57312-398D-4A25-B054-F2C1EA41563A}"/>
              </a:ext>
            </a:extLst>
          </p:cNvPr>
          <p:cNvSpPr txBox="1"/>
          <p:nvPr/>
        </p:nvSpPr>
        <p:spPr>
          <a:xfrm>
            <a:off x="9024160" y="6286122"/>
            <a:ext cx="1602653" cy="939873"/>
          </a:xfrm>
          <a:prstGeom prst="rect">
            <a:avLst/>
          </a:prstGeom>
          <a:noFill/>
        </p:spPr>
        <p:txBody>
          <a:bodyPr wrap="square" rtlCol="0">
            <a:spAutoFit/>
          </a:bodyPr>
          <a:lstStyle/>
          <a:p>
            <a:pPr algn="ctr" defTabSz="932563">
              <a:defRPr/>
            </a:pPr>
            <a:r>
              <a:rPr lang="en-US" sz="1836" kern="0" dirty="0">
                <a:latin typeface="+mj-lt"/>
              </a:rPr>
              <a:t>Azure Stack Hub</a:t>
            </a:r>
          </a:p>
          <a:p>
            <a:pPr algn="ctr" defTabSz="932563">
              <a:defRPr/>
            </a:pPr>
            <a:r>
              <a:rPr lang="en-US" sz="1836" kern="0" dirty="0">
                <a:latin typeface="+mj-lt"/>
              </a:rPr>
              <a:t>VM</a:t>
            </a:r>
          </a:p>
        </p:txBody>
      </p:sp>
      <p:cxnSp>
        <p:nvCxnSpPr>
          <p:cNvPr id="41" name="Straight Arrow Connector 40">
            <a:extLst>
              <a:ext uri="{FF2B5EF4-FFF2-40B4-BE49-F238E27FC236}">
                <a16:creationId xmlns:a16="http://schemas.microsoft.com/office/drawing/2014/main" id="{7F0A36DA-A771-4329-A74A-27B3CB7490B2}"/>
              </a:ext>
            </a:extLst>
          </p:cNvPr>
          <p:cNvCxnSpPr>
            <a:cxnSpLocks/>
            <a:stCxn id="39" idx="0"/>
            <a:endCxn id="90" idx="4"/>
          </p:cNvCxnSpPr>
          <p:nvPr/>
        </p:nvCxnSpPr>
        <p:spPr>
          <a:xfrm flipH="1" flipV="1">
            <a:off x="9178825" y="4135179"/>
            <a:ext cx="949110" cy="1045126"/>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15088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1" y="1212852"/>
            <a:ext cx="11642476" cy="5241435"/>
          </a:xfrm>
        </p:spPr>
        <p:txBody>
          <a:bodyPr/>
          <a:lstStyle/>
          <a:p>
            <a:pPr marL="0" indent="0">
              <a:spcBef>
                <a:spcPts val="0"/>
              </a:spcBef>
              <a:spcAft>
                <a:spcPts val="600"/>
              </a:spcAft>
              <a:buNone/>
            </a:pPr>
            <a:r>
              <a:rPr lang="en-US" sz="2800" dirty="0"/>
              <a:t>Use PS DSC to declaratively configure VMs/physical hosts</a:t>
            </a:r>
          </a:p>
          <a:p>
            <a:pPr marL="0" indent="0">
              <a:spcBef>
                <a:spcPts val="0"/>
              </a:spcBef>
              <a:spcAft>
                <a:spcPts val="600"/>
              </a:spcAft>
              <a:buNone/>
            </a:pPr>
            <a:endParaRPr lang="en-US" sz="1800" dirty="0"/>
          </a:p>
          <a:p>
            <a:pPr marL="0" indent="0">
              <a:spcBef>
                <a:spcPts val="0"/>
              </a:spcBef>
              <a:spcAft>
                <a:spcPts val="600"/>
              </a:spcAft>
              <a:buNone/>
            </a:pPr>
            <a:r>
              <a:rPr lang="en-US" sz="2800" dirty="0"/>
              <a:t>Use runbooks to orchestrate complex processes across systems</a:t>
            </a:r>
          </a:p>
          <a:p>
            <a:pPr marL="0" indent="0">
              <a:spcBef>
                <a:spcPts val="0"/>
              </a:spcBef>
              <a:spcAft>
                <a:spcPts val="600"/>
              </a:spcAft>
              <a:buNone/>
            </a:pPr>
            <a:endParaRPr lang="en-US" sz="1800" dirty="0"/>
          </a:p>
          <a:p>
            <a:pPr marL="0" indent="0">
              <a:spcBef>
                <a:spcPts val="0"/>
              </a:spcBef>
              <a:spcAft>
                <a:spcPts val="600"/>
              </a:spcAft>
              <a:buNone/>
            </a:pPr>
            <a:r>
              <a:rPr lang="en-US" sz="2800" dirty="0"/>
              <a:t>Use PS DSC within Azure Automation runbooks to configure machines as part of larger processes</a:t>
            </a:r>
          </a:p>
          <a:p>
            <a:pPr marL="0" lvl="1" indent="0" fontAlgn="ctr">
              <a:spcBef>
                <a:spcPts val="0"/>
              </a:spcBef>
              <a:spcAft>
                <a:spcPts val="600"/>
              </a:spcAft>
              <a:buNone/>
              <a:defRPr/>
            </a:pPr>
            <a:r>
              <a:rPr lang="en-US" sz="1800" dirty="0">
                <a:latin typeface="+mj-lt"/>
              </a:rPr>
              <a:t>Ex: The multi-step process of deploying new DSC configurations to production servers:</a:t>
            </a:r>
          </a:p>
          <a:p>
            <a:pPr marL="338661" lvl="1" indent="-342900" fontAlgn="ctr">
              <a:spcBef>
                <a:spcPts val="0"/>
              </a:spcBef>
              <a:spcAft>
                <a:spcPts val="600"/>
              </a:spcAft>
              <a:buClr>
                <a:srgbClr val="0078D7"/>
              </a:buClr>
              <a:buFont typeface="+mj-lt"/>
              <a:buAutoNum type="arabicPeriod"/>
              <a:defRPr/>
            </a:pPr>
            <a:r>
              <a:rPr lang="en-US" sz="1800" dirty="0">
                <a:latin typeface="+mj-lt"/>
              </a:rPr>
              <a:t>Monitor source control for new commits to DSC repository of an organization</a:t>
            </a:r>
          </a:p>
          <a:p>
            <a:pPr marL="338661" lvl="1" indent="-342900" fontAlgn="ctr">
              <a:spcBef>
                <a:spcPts val="0"/>
              </a:spcBef>
              <a:spcAft>
                <a:spcPts val="600"/>
              </a:spcAft>
              <a:buClr>
                <a:srgbClr val="0078D7"/>
              </a:buClr>
              <a:buFont typeface="+mj-lt"/>
              <a:buAutoNum type="arabicPeriod"/>
              <a:defRPr/>
            </a:pPr>
            <a:r>
              <a:rPr lang="en-US" sz="1800" dirty="0">
                <a:latin typeface="+mj-lt"/>
              </a:rPr>
              <a:t>When new commit, store the DSC in Azure Automation DSC, set up to be pulled by the stage environment VMs</a:t>
            </a:r>
          </a:p>
          <a:p>
            <a:pPr marL="338661" lvl="1" indent="-342900" fontAlgn="ctr">
              <a:spcBef>
                <a:spcPts val="0"/>
              </a:spcBef>
              <a:spcAft>
                <a:spcPts val="600"/>
              </a:spcAft>
              <a:buClr>
                <a:srgbClr val="0078D7"/>
              </a:buClr>
              <a:buFont typeface="+mj-lt"/>
              <a:buAutoNum type="arabicPeriod"/>
              <a:defRPr/>
            </a:pPr>
            <a:r>
              <a:rPr lang="en-US" sz="1800" dirty="0">
                <a:latin typeface="+mj-lt"/>
              </a:rPr>
              <a:t>Run test suite to confirm service in stage environment is functioning properly</a:t>
            </a:r>
          </a:p>
          <a:p>
            <a:pPr marL="338661" lvl="1" indent="-342900" fontAlgn="ctr">
              <a:spcBef>
                <a:spcPts val="0"/>
              </a:spcBef>
              <a:spcAft>
                <a:spcPts val="600"/>
              </a:spcAft>
              <a:buClr>
                <a:srgbClr val="0078D7"/>
              </a:buClr>
              <a:buFont typeface="+mj-lt"/>
              <a:buAutoNum type="arabicPeriod"/>
              <a:defRPr/>
            </a:pPr>
            <a:r>
              <a:rPr lang="en-US" sz="1800" dirty="0">
                <a:latin typeface="+mj-lt"/>
              </a:rPr>
              <a:t>If tests fail, alert developers</a:t>
            </a:r>
          </a:p>
          <a:p>
            <a:pPr marL="338661" lvl="1" indent="-342900" fontAlgn="ctr">
              <a:spcBef>
                <a:spcPts val="0"/>
              </a:spcBef>
              <a:spcAft>
                <a:spcPts val="600"/>
              </a:spcAft>
              <a:buClr>
                <a:srgbClr val="0078D7"/>
              </a:buClr>
              <a:buFont typeface="+mj-lt"/>
              <a:buAutoNum type="arabicPeriod"/>
              <a:defRPr/>
            </a:pPr>
            <a:r>
              <a:rPr lang="en-US" sz="1800" dirty="0">
                <a:latin typeface="+mj-lt"/>
              </a:rPr>
              <a:t>If tests pass, wait for maintenance window and then set up the DSC in Azure Automation to be pulled by production VMs, in a way that maintains service availability</a:t>
            </a:r>
          </a:p>
          <a:p>
            <a:pPr lvl="2"/>
            <a:endParaRPr lang="en-US" dirty="0">
              <a:latin typeface="+mj-lt"/>
            </a:endParaRPr>
          </a:p>
        </p:txBody>
      </p:sp>
      <p:sp>
        <p:nvSpPr>
          <p:cNvPr id="2" name="Title 1"/>
          <p:cNvSpPr>
            <a:spLocks noGrp="1"/>
          </p:cNvSpPr>
          <p:nvPr>
            <p:ph type="title"/>
          </p:nvPr>
        </p:nvSpPr>
        <p:spPr/>
        <p:txBody>
          <a:bodyPr/>
          <a:lstStyle/>
          <a:p>
            <a:r>
              <a:rPr lang="en-US"/>
              <a:t>DSC and runbooks – Better together</a:t>
            </a:r>
          </a:p>
        </p:txBody>
      </p:sp>
    </p:spTree>
    <p:custDataLst>
      <p:tags r:id="rId1"/>
    </p:custDataLst>
    <p:extLst>
      <p:ext uri="{BB962C8B-B14F-4D97-AF65-F5344CB8AC3E}">
        <p14:creationId xmlns:p14="http://schemas.microsoft.com/office/powerpoint/2010/main" val="1324159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55637" y="1839568"/>
            <a:ext cx="11702553" cy="2320635"/>
          </a:xfrm>
        </p:spPr>
        <p:txBody>
          <a:bodyPr/>
          <a:lstStyle/>
          <a:p>
            <a:pPr marL="0" indent="0">
              <a:buNone/>
            </a:pPr>
            <a:r>
              <a:rPr lang="en-US" sz="3200" dirty="0"/>
              <a:t>Reporting</a:t>
            </a:r>
          </a:p>
          <a:p>
            <a:pPr marL="0" indent="0">
              <a:buNone/>
            </a:pPr>
            <a:endParaRPr lang="en-US" sz="3200" dirty="0"/>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Compliance status</a:t>
            </a:r>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Improved reporting</a:t>
            </a:r>
          </a:p>
          <a:p>
            <a:pPr marL="341312" lvl="1" indent="-285750">
              <a:spcBef>
                <a:spcPct val="0"/>
              </a:spcBef>
              <a:spcAft>
                <a:spcPts val="600"/>
              </a:spcAft>
              <a:buFont typeface="Arial" panose="020B0604020202020204" pitchFamily="34" charset="0"/>
              <a:buChar char="•"/>
              <a:defRPr/>
            </a:pPr>
            <a:r>
              <a:rPr lang="en-US" sz="2400" dirty="0">
                <a:gradFill>
                  <a:gsLst>
                    <a:gs pos="1250">
                      <a:srgbClr val="353535"/>
                    </a:gs>
                    <a:gs pos="100000">
                      <a:srgbClr val="353535"/>
                    </a:gs>
                  </a:gsLst>
                  <a:lin ang="5400000" scaled="0"/>
                </a:gradFill>
                <a:latin typeface="Segoe UI Light"/>
              </a:rPr>
              <a:t>Support for report-only endpoint</a:t>
            </a:r>
          </a:p>
        </p:txBody>
      </p:sp>
      <p:sp>
        <p:nvSpPr>
          <p:cNvPr id="2" name="Title 1"/>
          <p:cNvSpPr>
            <a:spLocks noGrp="1"/>
          </p:cNvSpPr>
          <p:nvPr>
            <p:ph type="title"/>
          </p:nvPr>
        </p:nvSpPr>
        <p:spPr/>
        <p:txBody>
          <a:bodyPr/>
          <a:lstStyle/>
          <a:p>
            <a:r>
              <a:rPr lang="en-US" dirty="0"/>
              <a:t>Azure Automation DSC</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869" y="2130426"/>
            <a:ext cx="5470648" cy="4308102"/>
          </a:xfrm>
          <a:prstGeom prst="rect">
            <a:avLst/>
          </a:prstGeom>
          <a:ln w="12700">
            <a:solidFill>
              <a:schemeClr val="tx1"/>
            </a:solidFill>
          </a:ln>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64442" y="3983076"/>
            <a:ext cx="3351140" cy="2638386"/>
          </a:xfrm>
          <a:prstGeom prst="rect">
            <a:avLst/>
          </a:prstGeom>
          <a:ln w="12700">
            <a:solidFill>
              <a:schemeClr val="tx1"/>
            </a:solidFill>
          </a:ln>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37292" y="1151985"/>
            <a:ext cx="5847226" cy="1933301"/>
          </a:xfrm>
          <a:prstGeom prst="rect">
            <a:avLst/>
          </a:prstGeom>
          <a:ln w="12700">
            <a:solidFill>
              <a:schemeClr val="tx1"/>
            </a:solidFill>
          </a:ln>
        </p:spPr>
      </p:pic>
    </p:spTree>
    <p:extLst>
      <p:ext uri="{BB962C8B-B14F-4D97-AF65-F5344CB8AC3E}">
        <p14:creationId xmlns:p14="http://schemas.microsoft.com/office/powerpoint/2010/main" val="1095107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DSC push model</a:t>
            </a:r>
          </a:p>
        </p:txBody>
      </p:sp>
      <p:sp>
        <p:nvSpPr>
          <p:cNvPr id="7" name="Rectangle 6"/>
          <p:cNvSpPr/>
          <p:nvPr/>
        </p:nvSpPr>
        <p:spPr>
          <a:xfrm>
            <a:off x="8692858" y="1728243"/>
            <a:ext cx="2678208" cy="31515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8" name="Rectangle 7"/>
          <p:cNvSpPr/>
          <p:nvPr/>
        </p:nvSpPr>
        <p:spPr>
          <a:xfrm>
            <a:off x="4371188" y="3156601"/>
            <a:ext cx="2550061" cy="16319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defRPr/>
            </a:pPr>
            <a:r>
              <a:rPr lang="en-US" sz="2039" b="1" kern="0">
                <a:solidFill>
                  <a:srgbClr val="FFFFFF"/>
                </a:solidFill>
                <a:latin typeface="+mj-lt"/>
              </a:rPr>
              <a:t>Configuration Staging Area</a:t>
            </a:r>
          </a:p>
          <a:p>
            <a:pPr algn="ctr" defTabSz="914400">
              <a:defRPr/>
            </a:pPr>
            <a:r>
              <a:rPr lang="en-US" sz="1835" kern="0">
                <a:solidFill>
                  <a:srgbClr val="FFFFFF"/>
                </a:solidFill>
                <a:latin typeface="+mj-lt"/>
              </a:rPr>
              <a:t>(Contains DSC data)</a:t>
            </a:r>
          </a:p>
        </p:txBody>
      </p:sp>
      <p:sp>
        <p:nvSpPr>
          <p:cNvPr id="9" name="Rectangle 8"/>
          <p:cNvSpPr/>
          <p:nvPr/>
        </p:nvSpPr>
        <p:spPr>
          <a:xfrm>
            <a:off x="663716" y="3878158"/>
            <a:ext cx="1735602" cy="8478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3</a:t>
            </a:r>
            <a:r>
              <a:rPr lang="en-US" sz="1835" kern="0" baseline="30000">
                <a:solidFill>
                  <a:srgbClr val="FFFFFF"/>
                </a:solidFill>
                <a:latin typeface="+mj-lt"/>
              </a:rPr>
              <a:t>rd</a:t>
            </a:r>
            <a:r>
              <a:rPr lang="en-US" sz="1835" kern="0">
                <a:solidFill>
                  <a:srgbClr val="FFFFFF"/>
                </a:solidFill>
                <a:latin typeface="+mj-lt"/>
              </a:rPr>
              <a:t> party languages and tools</a:t>
            </a:r>
          </a:p>
        </p:txBody>
      </p:sp>
      <p:sp>
        <p:nvSpPr>
          <p:cNvPr id="10" name="TextBox 9"/>
          <p:cNvSpPr txBox="1"/>
          <p:nvPr/>
        </p:nvSpPr>
        <p:spPr>
          <a:xfrm>
            <a:off x="495379" y="1472820"/>
            <a:ext cx="3016449" cy="1087990"/>
          </a:xfrm>
          <a:prstGeom prst="rect">
            <a:avLst/>
          </a:prstGeom>
          <a:noFill/>
        </p:spPr>
        <p:txBody>
          <a:bodyPr wrap="square" rtlCol="0">
            <a:spAutoFit/>
          </a:bodyPr>
          <a:lstStyle/>
          <a:p>
            <a:pPr defTabSz="914400">
              <a:defRPr/>
            </a:pPr>
            <a:r>
              <a:rPr lang="en-US" sz="2800" i="1" kern="0" dirty="0">
                <a:solidFill>
                  <a:srgbClr val="0078D7"/>
                </a:solidFill>
                <a:latin typeface="+mj-lt"/>
              </a:rPr>
              <a:t>Authoring Phase</a:t>
            </a:r>
          </a:p>
          <a:p>
            <a:pPr defTabSz="914400">
              <a:defRPr/>
            </a:pPr>
            <a:r>
              <a:rPr lang="en-US" kern="0" dirty="0">
                <a:latin typeface="+mj-lt"/>
              </a:rPr>
              <a:t>(May include imperative as well as declarative code)</a:t>
            </a:r>
          </a:p>
        </p:txBody>
      </p:sp>
      <p:sp>
        <p:nvSpPr>
          <p:cNvPr id="11" name="TextBox 10"/>
          <p:cNvSpPr txBox="1"/>
          <p:nvPr/>
        </p:nvSpPr>
        <p:spPr>
          <a:xfrm>
            <a:off x="4320580" y="1142287"/>
            <a:ext cx="3800781" cy="1908215"/>
          </a:xfrm>
          <a:prstGeom prst="rect">
            <a:avLst/>
          </a:prstGeom>
          <a:noFill/>
        </p:spPr>
        <p:txBody>
          <a:bodyPr wrap="square" rtlCol="0">
            <a:spAutoFit/>
          </a:bodyPr>
          <a:lstStyle/>
          <a:p>
            <a:pPr defTabSz="914400">
              <a:defRPr/>
            </a:pPr>
            <a:r>
              <a:rPr lang="en-US" sz="2800" i="1" kern="0" dirty="0">
                <a:solidFill>
                  <a:srgbClr val="0078D7"/>
                </a:solidFill>
                <a:latin typeface="+mj-lt"/>
              </a:rPr>
              <a:t>Staging Phase</a:t>
            </a:r>
          </a:p>
          <a:p>
            <a:pPr marL="342900" indent="-342900" defTabSz="914400">
              <a:buFont typeface="Arial" panose="020B0604020202020204" pitchFamily="34" charset="0"/>
              <a:buChar char="•"/>
              <a:defRPr/>
            </a:pPr>
            <a:r>
              <a:rPr lang="en-US" kern="0" dirty="0">
                <a:latin typeface="+mj-lt"/>
              </a:rPr>
              <a:t>Fully declarative configuration representation using DMTF standard MOF instances</a:t>
            </a:r>
          </a:p>
          <a:p>
            <a:pPr marL="342900" indent="-342900" defTabSz="914400">
              <a:buFont typeface="Arial" panose="020B0604020202020204" pitchFamily="34" charset="0"/>
              <a:buChar char="•"/>
              <a:defRPr/>
            </a:pPr>
            <a:r>
              <a:rPr lang="en-US" kern="0" dirty="0">
                <a:latin typeface="+mj-lt"/>
              </a:rPr>
              <a:t>Configuration is calculated</a:t>
            </a:r>
            <a:br>
              <a:rPr lang="en-US" kern="0" dirty="0">
                <a:latin typeface="+mj-lt"/>
              </a:rPr>
            </a:br>
            <a:r>
              <a:rPr lang="en-US" kern="0" dirty="0">
                <a:latin typeface="+mj-lt"/>
              </a:rPr>
              <a:t> for all nodes</a:t>
            </a:r>
          </a:p>
        </p:txBody>
      </p:sp>
      <p:sp>
        <p:nvSpPr>
          <p:cNvPr id="12" name="Rectangle 11"/>
          <p:cNvSpPr/>
          <p:nvPr/>
        </p:nvSpPr>
        <p:spPr>
          <a:xfrm>
            <a:off x="663716" y="2679369"/>
            <a:ext cx="1735602" cy="657289"/>
          </a:xfrm>
          <a:prstGeom prst="rect">
            <a:avLst/>
          </a:prstGeom>
          <a:solidFill>
            <a:srgbClr val="FF8C00"/>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914400">
              <a:defRPr/>
            </a:pPr>
            <a:r>
              <a:rPr lang="en-US" sz="1835" kern="0" dirty="0">
                <a:solidFill>
                  <a:schemeClr val="bg1"/>
                </a:solidFill>
                <a:latin typeface="+mj-lt"/>
              </a:rPr>
              <a:t>PowerShell</a:t>
            </a:r>
          </a:p>
        </p:txBody>
      </p:sp>
      <p:cxnSp>
        <p:nvCxnSpPr>
          <p:cNvPr id="14" name="Straight Arrow Connector 13"/>
          <p:cNvCxnSpPr>
            <a:stCxn id="9" idx="3"/>
            <a:endCxn id="8" idx="1"/>
          </p:cNvCxnSpPr>
          <p:nvPr/>
        </p:nvCxnSpPr>
        <p:spPr>
          <a:xfrm flipV="1">
            <a:off x="2399318" y="3972573"/>
            <a:ext cx="1971870" cy="329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a:endCxn id="8" idx="1"/>
          </p:cNvCxnSpPr>
          <p:nvPr/>
        </p:nvCxnSpPr>
        <p:spPr>
          <a:xfrm>
            <a:off x="2399318" y="3008014"/>
            <a:ext cx="1971870" cy="9645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894374" y="3758056"/>
            <a:ext cx="0"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8" name="TextBox 17"/>
          <p:cNvSpPr txBox="1"/>
          <p:nvPr/>
        </p:nvSpPr>
        <p:spPr>
          <a:xfrm>
            <a:off x="8613318" y="480251"/>
            <a:ext cx="3622449" cy="1087990"/>
          </a:xfrm>
          <a:prstGeom prst="rect">
            <a:avLst/>
          </a:prstGeom>
          <a:noFill/>
        </p:spPr>
        <p:txBody>
          <a:bodyPr wrap="square" rtlCol="0">
            <a:spAutoFit/>
          </a:bodyPr>
          <a:lstStyle/>
          <a:p>
            <a:pPr defTabSz="914400">
              <a:defRPr/>
            </a:pPr>
            <a:r>
              <a:rPr lang="en-US" sz="2800" i="1" kern="0" dirty="0">
                <a:solidFill>
                  <a:srgbClr val="0078D7"/>
                </a:solidFill>
                <a:latin typeface="+mj-lt"/>
              </a:rPr>
              <a:t>“Make it So” Phase</a:t>
            </a:r>
          </a:p>
          <a:p>
            <a:pPr defTabSz="914400">
              <a:defRPr/>
            </a:pPr>
            <a:r>
              <a:rPr lang="en-US" kern="0" dirty="0">
                <a:latin typeface="+mj-lt"/>
              </a:rPr>
              <a:t>(Declarative configuration is reified through imperative providers)</a:t>
            </a:r>
          </a:p>
        </p:txBody>
      </p:sp>
      <p:sp>
        <p:nvSpPr>
          <p:cNvPr id="19" name="Rectangle 18"/>
          <p:cNvSpPr/>
          <p:nvPr/>
        </p:nvSpPr>
        <p:spPr>
          <a:xfrm>
            <a:off x="8833228" y="1818898"/>
            <a:ext cx="2678208" cy="318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0" name="Rectangle 19"/>
          <p:cNvSpPr/>
          <p:nvPr/>
        </p:nvSpPr>
        <p:spPr>
          <a:xfrm>
            <a:off x="8988559" y="1974226"/>
            <a:ext cx="2678208" cy="32903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1" name="Rectangle 20"/>
          <p:cNvSpPr/>
          <p:nvPr/>
        </p:nvSpPr>
        <p:spPr>
          <a:xfrm>
            <a:off x="9143890" y="2129556"/>
            <a:ext cx="2678208" cy="32903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914400">
              <a:defRPr/>
            </a:pPr>
            <a:endParaRPr lang="en-US" sz="1835" kern="0">
              <a:solidFill>
                <a:srgbClr val="FFFFFF"/>
              </a:solidFill>
              <a:latin typeface="+mj-lt"/>
            </a:endParaRPr>
          </a:p>
        </p:txBody>
      </p:sp>
      <p:sp>
        <p:nvSpPr>
          <p:cNvPr id="22" name="Rectangle 21"/>
          <p:cNvSpPr/>
          <p:nvPr/>
        </p:nvSpPr>
        <p:spPr>
          <a:xfrm>
            <a:off x="9502989" y="3422684"/>
            <a:ext cx="2008451" cy="774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Parser and dispatcher</a:t>
            </a:r>
          </a:p>
        </p:txBody>
      </p:sp>
      <p:sp>
        <p:nvSpPr>
          <p:cNvPr id="24" name="Rectangle 23"/>
          <p:cNvSpPr/>
          <p:nvPr/>
        </p:nvSpPr>
        <p:spPr>
          <a:xfrm>
            <a:off x="9511499" y="4569278"/>
            <a:ext cx="1970509" cy="67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Resources</a:t>
            </a:r>
          </a:p>
        </p:txBody>
      </p:sp>
      <p:sp>
        <p:nvSpPr>
          <p:cNvPr id="26" name="TextBox 25"/>
          <p:cNvSpPr txBox="1"/>
          <p:nvPr/>
        </p:nvSpPr>
        <p:spPr>
          <a:xfrm>
            <a:off x="430393" y="5478462"/>
            <a:ext cx="5562484" cy="1372683"/>
          </a:xfrm>
          <a:prstGeom prst="rect">
            <a:avLst/>
          </a:prstGeom>
          <a:noFill/>
        </p:spPr>
        <p:txBody>
          <a:bodyPr wrap="square" rtlCol="0">
            <a:spAutoFit/>
          </a:bodyPr>
          <a:lstStyle/>
          <a:p>
            <a:pPr defTabSz="914400">
              <a:defRPr/>
            </a:pPr>
            <a:r>
              <a:rPr lang="en-US" sz="2800" kern="0" dirty="0">
                <a:solidFill>
                  <a:srgbClr val="0078D7"/>
                </a:solidFill>
                <a:latin typeface="+mj-lt"/>
              </a:rPr>
              <a:t>When authoring in PowerShell:</a:t>
            </a:r>
          </a:p>
          <a:p>
            <a:pPr marL="290828" indent="-291231" defTabSz="914400">
              <a:buFont typeface="Arial" panose="020B0604020202020204" pitchFamily="34" charset="0"/>
              <a:buChar char="•"/>
              <a:defRPr/>
            </a:pPr>
            <a:r>
              <a:rPr lang="en-US" kern="0" dirty="0">
                <a:latin typeface="+mj-lt"/>
              </a:rPr>
              <a:t>Declarative syntax extensions</a:t>
            </a:r>
          </a:p>
          <a:p>
            <a:pPr marL="290828" indent="-291231" defTabSz="914400">
              <a:buFont typeface="Arial" panose="020B0604020202020204" pitchFamily="34" charset="0"/>
              <a:buChar char="•"/>
              <a:defRPr/>
            </a:pPr>
            <a:r>
              <a:rPr lang="en-US" kern="0" dirty="0">
                <a:latin typeface="+mj-lt"/>
              </a:rPr>
              <a:t>Schema-driven </a:t>
            </a:r>
            <a:r>
              <a:rPr lang="en-US" kern="0" dirty="0" err="1">
                <a:latin typeface="+mj-lt"/>
              </a:rPr>
              <a:t>Intellisense</a:t>
            </a:r>
            <a:endParaRPr lang="en-US" kern="0" dirty="0">
              <a:latin typeface="+mj-lt"/>
            </a:endParaRPr>
          </a:p>
          <a:p>
            <a:pPr marL="290828" indent="-291231" defTabSz="914400">
              <a:buFont typeface="Arial" panose="020B0604020202020204" pitchFamily="34" charset="0"/>
              <a:buChar char="•"/>
              <a:defRPr/>
            </a:pPr>
            <a:r>
              <a:rPr lang="en-US" kern="0" dirty="0">
                <a:latin typeface="+mj-lt"/>
              </a:rPr>
              <a:t>Schema validation (early-binding)</a:t>
            </a:r>
          </a:p>
        </p:txBody>
      </p:sp>
      <p:sp>
        <p:nvSpPr>
          <p:cNvPr id="27" name="TextBox 26"/>
          <p:cNvSpPr txBox="1"/>
          <p:nvPr/>
        </p:nvSpPr>
        <p:spPr>
          <a:xfrm>
            <a:off x="7110395" y="5478462"/>
            <a:ext cx="4802208" cy="1370375"/>
          </a:xfrm>
          <a:prstGeom prst="rect">
            <a:avLst/>
          </a:prstGeom>
          <a:noFill/>
        </p:spPr>
        <p:txBody>
          <a:bodyPr wrap="square" rtlCol="0">
            <a:spAutoFit/>
          </a:bodyPr>
          <a:lstStyle/>
          <a:p>
            <a:pPr algn="r" defTabSz="914400">
              <a:defRPr/>
            </a:pPr>
            <a:r>
              <a:rPr lang="en-US" sz="2800" kern="0" dirty="0">
                <a:solidFill>
                  <a:srgbClr val="0078D7"/>
                </a:solidFill>
                <a:latin typeface="+mj-lt"/>
              </a:rPr>
              <a:t>Resources implement changes:</a:t>
            </a:r>
          </a:p>
          <a:p>
            <a:pPr marL="342900" indent="-342900" defTabSz="914400">
              <a:buFont typeface="Arial" panose="020B0604020202020204" pitchFamily="34" charset="0"/>
              <a:buChar char="•"/>
              <a:defRPr/>
            </a:pPr>
            <a:r>
              <a:rPr lang="en-US" sz="1835" kern="0" dirty="0">
                <a:latin typeface="+mj-lt"/>
              </a:rPr>
              <a:t>Monotonic</a:t>
            </a:r>
          </a:p>
          <a:p>
            <a:pPr marL="342900" indent="-342900" defTabSz="914400">
              <a:buFont typeface="Arial" panose="020B0604020202020204" pitchFamily="34" charset="0"/>
              <a:buChar char="•"/>
              <a:defRPr/>
            </a:pPr>
            <a:r>
              <a:rPr lang="en-US" sz="1835" kern="0" dirty="0">
                <a:latin typeface="+mj-lt"/>
              </a:rPr>
              <a:t>Imperative</a:t>
            </a:r>
          </a:p>
          <a:p>
            <a:pPr marL="342900" indent="-342900" defTabSz="914400">
              <a:buFont typeface="Arial" panose="020B0604020202020204" pitchFamily="34" charset="0"/>
              <a:buChar char="•"/>
              <a:defRPr/>
            </a:pPr>
            <a:r>
              <a:rPr lang="en-US" sz="1835" kern="0" dirty="0">
                <a:latin typeface="+mj-lt"/>
              </a:rPr>
              <a:t>Idempotent </a:t>
            </a:r>
          </a:p>
        </p:txBody>
      </p:sp>
      <p:sp>
        <p:nvSpPr>
          <p:cNvPr id="28" name="Rectangle 27"/>
          <p:cNvSpPr/>
          <p:nvPr/>
        </p:nvSpPr>
        <p:spPr>
          <a:xfrm>
            <a:off x="9351081" y="2324435"/>
            <a:ext cx="2357737" cy="857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835" kern="0">
                <a:solidFill>
                  <a:srgbClr val="FFFFFF"/>
                </a:solidFill>
                <a:latin typeface="+mj-lt"/>
              </a:rPr>
              <a:t>Local configuration store</a:t>
            </a:r>
          </a:p>
        </p:txBody>
      </p:sp>
      <p:sp>
        <p:nvSpPr>
          <p:cNvPr id="29" name="Rectangle 28"/>
          <p:cNvSpPr/>
          <p:nvPr/>
        </p:nvSpPr>
        <p:spPr>
          <a:xfrm>
            <a:off x="4378394" y="3160719"/>
            <a:ext cx="2550061" cy="1631943"/>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defRPr/>
            </a:pPr>
            <a:r>
              <a:rPr lang="en-US" sz="2039" b="1" kern="0" dirty="0">
                <a:solidFill>
                  <a:srgbClr val="FFFFFF"/>
                </a:solidFill>
                <a:latin typeface="+mj-lt"/>
              </a:rPr>
              <a:t>Pull Server</a:t>
            </a:r>
          </a:p>
          <a:p>
            <a:pPr algn="ctr" defTabSz="914400">
              <a:defRPr/>
            </a:pPr>
            <a:r>
              <a:rPr lang="en-US" sz="1835" kern="0" dirty="0">
                <a:solidFill>
                  <a:srgbClr val="FFFFFF"/>
                </a:solidFill>
                <a:latin typeface="+mj-lt"/>
              </a:rPr>
              <a:t>(Contains DSC data and modules)</a:t>
            </a:r>
          </a:p>
        </p:txBody>
      </p:sp>
      <p:cxnSp>
        <p:nvCxnSpPr>
          <p:cNvPr id="30" name="Straight Arrow Connector 29"/>
          <p:cNvCxnSpPr/>
          <p:nvPr/>
        </p:nvCxnSpPr>
        <p:spPr>
          <a:xfrm flipV="1">
            <a:off x="6921250" y="3484840"/>
            <a:ext cx="1692069" cy="1"/>
          </a:xfrm>
          <a:prstGeom prst="straightConnector1">
            <a:avLst/>
          </a:prstGeom>
          <a:ln w="50800">
            <a:solidFill>
              <a:srgbClr val="FF8C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663763" y="1141994"/>
            <a:ext cx="0" cy="4080758"/>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8136034" y="1183801"/>
            <a:ext cx="0" cy="4080758"/>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12163444" y="144890"/>
            <a:ext cx="76190" cy="7619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defRPr/>
            </a:pPr>
            <a:endParaRPr lang="en-US" sz="2000" kern="0">
              <a:gradFill>
                <a:gsLst>
                  <a:gs pos="16814">
                    <a:srgbClr val="FFFFFF"/>
                  </a:gs>
                  <a:gs pos="46000">
                    <a:srgbClr val="FFFFFF"/>
                  </a:gs>
                </a:gsLst>
                <a:lin ang="5400000" scaled="0"/>
              </a:gradFill>
              <a:latin typeface="+mj-lt"/>
            </a:endParaRPr>
          </a:p>
        </p:txBody>
      </p:sp>
      <p:sp>
        <p:nvSpPr>
          <p:cNvPr id="31" name="Title 1">
            <a:extLst>
              <a:ext uri="{FF2B5EF4-FFF2-40B4-BE49-F238E27FC236}">
                <a16:creationId xmlns:a16="http://schemas.microsoft.com/office/drawing/2014/main" id="{EBC0F008-72E6-43E9-92FC-749C9FBD8731}"/>
              </a:ext>
            </a:extLst>
          </p:cNvPr>
          <p:cNvSpPr txBox="1">
            <a:spLocks/>
          </p:cNvSpPr>
          <p:nvPr/>
        </p:nvSpPr>
        <p:spPr>
          <a:xfrm>
            <a:off x="4244139" y="4813425"/>
            <a:ext cx="2826995" cy="58246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dirty="0">
                <a:solidFill>
                  <a:srgbClr val="0078D7"/>
                </a:solidFill>
              </a:rPr>
              <a:t>DSC Pull </a:t>
            </a:r>
            <a:r>
              <a:rPr lang="en-US" sz="3200" b="1" dirty="0">
                <a:solidFill>
                  <a:srgbClr val="525252"/>
                </a:solidFill>
              </a:rPr>
              <a:t>Model</a:t>
            </a:r>
          </a:p>
        </p:txBody>
      </p:sp>
    </p:spTree>
    <p:extLst>
      <p:ext uri="{BB962C8B-B14F-4D97-AF65-F5344CB8AC3E}">
        <p14:creationId xmlns:p14="http://schemas.microsoft.com/office/powerpoint/2010/main" val="200983495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29"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terms and processes</a:t>
            </a:r>
          </a:p>
        </p:txBody>
      </p:sp>
      <p:sp>
        <p:nvSpPr>
          <p:cNvPr id="6" name="TextBox 5"/>
          <p:cNvSpPr txBox="1"/>
          <p:nvPr/>
        </p:nvSpPr>
        <p:spPr>
          <a:xfrm>
            <a:off x="394377" y="1487598"/>
            <a:ext cx="2903359" cy="461665"/>
          </a:xfrm>
          <a:prstGeom prst="rect">
            <a:avLst/>
          </a:prstGeom>
          <a:noFill/>
        </p:spPr>
        <p:txBody>
          <a:bodyPr wrap="none" rtlCol="0">
            <a:spAutoFit/>
          </a:bodyPr>
          <a:lstStyle/>
          <a:p>
            <a:pPr defTabSz="914400">
              <a:defRPr/>
            </a:pPr>
            <a:r>
              <a:rPr lang="en-US" sz="2400" kern="0">
                <a:solidFill>
                  <a:srgbClr val="0078D7"/>
                </a:solidFill>
                <a:latin typeface="+mj-lt"/>
              </a:rPr>
              <a:t>Configuration scripts:</a:t>
            </a:r>
          </a:p>
        </p:txBody>
      </p:sp>
      <p:pic>
        <p:nvPicPr>
          <p:cNvPr id="9" name="Picture 8"/>
          <p:cNvPicPr>
            <a:picLocks noChangeAspect="1"/>
          </p:cNvPicPr>
          <p:nvPr/>
        </p:nvPicPr>
        <p:blipFill>
          <a:blip r:embed="rId4"/>
          <a:stretch>
            <a:fillRect/>
          </a:stretch>
        </p:blipFill>
        <p:spPr>
          <a:xfrm>
            <a:off x="394375" y="2030339"/>
            <a:ext cx="3127708" cy="3603663"/>
          </a:xfrm>
          <a:prstGeom prst="rect">
            <a:avLst/>
          </a:prstGeom>
          <a:ln w="12700">
            <a:solidFill>
              <a:schemeClr val="tx1"/>
            </a:solidFill>
          </a:ln>
        </p:spPr>
      </p:pic>
      <p:cxnSp>
        <p:nvCxnSpPr>
          <p:cNvPr id="4" name="Straight Arrow Connector 3"/>
          <p:cNvCxnSpPr/>
          <p:nvPr/>
        </p:nvCxnSpPr>
        <p:spPr>
          <a:xfrm>
            <a:off x="3653907" y="3697082"/>
            <a:ext cx="1218335" cy="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629331" y="3284654"/>
            <a:ext cx="1309974" cy="374846"/>
          </a:xfrm>
          <a:prstGeom prst="rect">
            <a:avLst/>
          </a:prstGeom>
          <a:noFill/>
        </p:spPr>
        <p:txBody>
          <a:bodyPr wrap="none" rtlCol="0">
            <a:spAutoFit/>
          </a:bodyPr>
          <a:lstStyle/>
          <a:p>
            <a:pPr defTabSz="914400">
              <a:defRPr/>
            </a:pPr>
            <a:r>
              <a:rPr lang="en-US" sz="1836" kern="0">
                <a:solidFill>
                  <a:srgbClr val="353535"/>
                </a:solidFill>
                <a:latin typeface="+mj-lt"/>
              </a:rPr>
              <a:t>Applied to:</a:t>
            </a:r>
          </a:p>
        </p:txBody>
      </p:sp>
      <p:sp>
        <p:nvSpPr>
          <p:cNvPr id="14" name="Rectangle 13"/>
          <p:cNvSpPr/>
          <p:nvPr/>
        </p:nvSpPr>
        <p:spPr>
          <a:xfrm>
            <a:off x="5263863" y="2610998"/>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sp>
        <p:nvSpPr>
          <p:cNvPr id="15" name="TextBox 14"/>
          <p:cNvSpPr txBox="1"/>
          <p:nvPr/>
        </p:nvSpPr>
        <p:spPr>
          <a:xfrm>
            <a:off x="4963511" y="1487598"/>
            <a:ext cx="3337773" cy="830997"/>
          </a:xfrm>
          <a:prstGeom prst="rect">
            <a:avLst/>
          </a:prstGeom>
          <a:noFill/>
        </p:spPr>
        <p:txBody>
          <a:bodyPr wrap="none" rtlCol="0">
            <a:spAutoFit/>
          </a:bodyPr>
          <a:lstStyle/>
          <a:p>
            <a:pPr defTabSz="914400">
              <a:defRPr/>
            </a:pPr>
            <a:r>
              <a:rPr lang="en-US" sz="2400" kern="0">
                <a:solidFill>
                  <a:srgbClr val="0078D7"/>
                </a:solidFill>
                <a:latin typeface="+mj-lt"/>
              </a:rPr>
              <a:t>Node Configurations </a:t>
            </a:r>
          </a:p>
          <a:p>
            <a:pPr defTabSz="914400">
              <a:defRPr/>
            </a:pPr>
            <a:r>
              <a:rPr lang="en-US" sz="2400" kern="0">
                <a:solidFill>
                  <a:srgbClr val="0078D7"/>
                </a:solidFill>
                <a:latin typeface="+mj-lt"/>
              </a:rPr>
              <a:t>(.MOF </a:t>
            </a:r>
            <a:r>
              <a:rPr lang="en-US" sz="2400" kern="0" err="1">
                <a:solidFill>
                  <a:srgbClr val="0078D7"/>
                </a:solidFill>
                <a:latin typeface="+mj-lt"/>
              </a:rPr>
              <a:t>config</a:t>
            </a:r>
            <a:r>
              <a:rPr lang="en-US" sz="2400" kern="0">
                <a:solidFill>
                  <a:srgbClr val="0078D7"/>
                </a:solidFill>
                <a:latin typeface="+mj-lt"/>
              </a:rPr>
              <a:t> document)</a:t>
            </a:r>
          </a:p>
        </p:txBody>
      </p:sp>
      <p:sp>
        <p:nvSpPr>
          <p:cNvPr id="16" name="Rectangle 15"/>
          <p:cNvSpPr/>
          <p:nvPr/>
        </p:nvSpPr>
        <p:spPr>
          <a:xfrm>
            <a:off x="5689434" y="3051326"/>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sp>
        <p:nvSpPr>
          <p:cNvPr id="17" name="Rectangle 16"/>
          <p:cNvSpPr/>
          <p:nvPr/>
        </p:nvSpPr>
        <p:spPr>
          <a:xfrm>
            <a:off x="6196993" y="3485971"/>
            <a:ext cx="1173931" cy="111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36" kern="0">
              <a:solidFill>
                <a:srgbClr val="FFFFFF"/>
              </a:solidFill>
              <a:latin typeface="+mj-lt"/>
            </a:endParaRPr>
          </a:p>
        </p:txBody>
      </p:sp>
      <p:cxnSp>
        <p:nvCxnSpPr>
          <p:cNvPr id="18" name="Straight Arrow Connector 17"/>
          <p:cNvCxnSpPr/>
          <p:nvPr/>
        </p:nvCxnSpPr>
        <p:spPr>
          <a:xfrm>
            <a:off x="7668741" y="3693351"/>
            <a:ext cx="1218335" cy="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652517" y="3297652"/>
            <a:ext cx="1133644" cy="374846"/>
          </a:xfrm>
          <a:prstGeom prst="rect">
            <a:avLst/>
          </a:prstGeom>
          <a:noFill/>
        </p:spPr>
        <p:txBody>
          <a:bodyPr wrap="none" rtlCol="0">
            <a:spAutoFit/>
          </a:bodyPr>
          <a:lstStyle/>
          <a:p>
            <a:pPr defTabSz="914400">
              <a:defRPr/>
            </a:pPr>
            <a:r>
              <a:rPr lang="en-US" sz="1836" kern="0" dirty="0">
                <a:solidFill>
                  <a:srgbClr val="353535"/>
                </a:solidFill>
                <a:latin typeface="+mj-lt"/>
              </a:rPr>
              <a:t>Compiled</a:t>
            </a:r>
          </a:p>
        </p:txBody>
      </p:sp>
      <p:sp>
        <p:nvSpPr>
          <p:cNvPr id="20" name="TextBox 19"/>
          <p:cNvSpPr txBox="1"/>
          <p:nvPr/>
        </p:nvSpPr>
        <p:spPr>
          <a:xfrm>
            <a:off x="9428515" y="1487598"/>
            <a:ext cx="1024639" cy="461665"/>
          </a:xfrm>
          <a:prstGeom prst="rect">
            <a:avLst/>
          </a:prstGeom>
          <a:noFill/>
        </p:spPr>
        <p:txBody>
          <a:bodyPr wrap="none" rtlCol="0">
            <a:spAutoFit/>
          </a:bodyPr>
          <a:lstStyle/>
          <a:p>
            <a:pPr defTabSz="914400">
              <a:defRPr/>
            </a:pPr>
            <a:r>
              <a:rPr lang="en-US" sz="2400" kern="0">
                <a:solidFill>
                  <a:srgbClr val="0078D7"/>
                </a:solidFill>
                <a:latin typeface="+mj-lt"/>
              </a:rPr>
              <a:t>Nodes</a:t>
            </a:r>
          </a:p>
        </p:txBody>
      </p:sp>
      <p:pic>
        <p:nvPicPr>
          <p:cNvPr id="21" name="Picture 20"/>
          <p:cNvPicPr>
            <a:picLocks noChangeAspect="1"/>
          </p:cNvPicPr>
          <p:nvPr/>
        </p:nvPicPr>
        <p:blipFill>
          <a:blip r:embed="rId5"/>
          <a:stretch>
            <a:fillRect/>
          </a:stretch>
        </p:blipFill>
        <p:spPr>
          <a:xfrm>
            <a:off x="9434163" y="2348850"/>
            <a:ext cx="631369" cy="981051"/>
          </a:xfrm>
          <a:prstGeom prst="rect">
            <a:avLst/>
          </a:prstGeom>
        </p:spPr>
      </p:pic>
      <p:pic>
        <p:nvPicPr>
          <p:cNvPr id="22" name="Picture 21"/>
          <p:cNvPicPr>
            <a:picLocks noChangeAspect="1"/>
          </p:cNvPicPr>
          <p:nvPr/>
        </p:nvPicPr>
        <p:blipFill>
          <a:blip r:embed="rId5"/>
          <a:stretch>
            <a:fillRect/>
          </a:stretch>
        </p:blipFill>
        <p:spPr>
          <a:xfrm>
            <a:off x="10349396" y="2348850"/>
            <a:ext cx="631369" cy="981051"/>
          </a:xfrm>
          <a:prstGeom prst="rect">
            <a:avLst/>
          </a:prstGeom>
        </p:spPr>
      </p:pic>
      <p:pic>
        <p:nvPicPr>
          <p:cNvPr id="23" name="Picture 22"/>
          <p:cNvPicPr>
            <a:picLocks noChangeAspect="1"/>
          </p:cNvPicPr>
          <p:nvPr/>
        </p:nvPicPr>
        <p:blipFill>
          <a:blip r:embed="rId5"/>
          <a:stretch>
            <a:fillRect/>
          </a:stretch>
        </p:blipFill>
        <p:spPr>
          <a:xfrm>
            <a:off x="9434163" y="3658325"/>
            <a:ext cx="631369" cy="981051"/>
          </a:xfrm>
          <a:prstGeom prst="rect">
            <a:avLst/>
          </a:prstGeom>
        </p:spPr>
      </p:pic>
      <p:pic>
        <p:nvPicPr>
          <p:cNvPr id="24" name="Picture 23"/>
          <p:cNvPicPr>
            <a:picLocks noChangeAspect="1"/>
          </p:cNvPicPr>
          <p:nvPr/>
        </p:nvPicPr>
        <p:blipFill>
          <a:blip r:embed="rId5"/>
          <a:stretch>
            <a:fillRect/>
          </a:stretch>
        </p:blipFill>
        <p:spPr>
          <a:xfrm>
            <a:off x="10349395" y="3658325"/>
            <a:ext cx="631369" cy="981051"/>
          </a:xfrm>
          <a:prstGeom prst="rect">
            <a:avLst/>
          </a:prstGeom>
        </p:spPr>
      </p:pic>
      <p:sp>
        <p:nvSpPr>
          <p:cNvPr id="26" name="TextBox 25"/>
          <p:cNvSpPr txBox="1"/>
          <p:nvPr/>
        </p:nvSpPr>
        <p:spPr>
          <a:xfrm>
            <a:off x="394375" y="5800105"/>
            <a:ext cx="591829" cy="374846"/>
          </a:xfrm>
          <a:prstGeom prst="rect">
            <a:avLst/>
          </a:prstGeom>
          <a:noFill/>
        </p:spPr>
        <p:txBody>
          <a:bodyPr wrap="none" rtlCol="0">
            <a:spAutoFit/>
          </a:bodyPr>
          <a:lstStyle/>
          <a:p>
            <a:pPr defTabSz="914400">
              <a:defRPr/>
            </a:pPr>
            <a:r>
              <a:rPr lang="en-US" sz="1836" kern="0">
                <a:solidFill>
                  <a:srgbClr val="0078D7"/>
                </a:solidFill>
                <a:latin typeface="+mj-lt"/>
              </a:rPr>
              <a:t>1…N</a:t>
            </a:r>
          </a:p>
        </p:txBody>
      </p:sp>
      <p:sp>
        <p:nvSpPr>
          <p:cNvPr id="27" name="TextBox 26"/>
          <p:cNvSpPr txBox="1"/>
          <p:nvPr/>
        </p:nvSpPr>
        <p:spPr>
          <a:xfrm>
            <a:off x="5415089" y="5517630"/>
            <a:ext cx="2076209" cy="657359"/>
          </a:xfrm>
          <a:prstGeom prst="rect">
            <a:avLst/>
          </a:prstGeom>
          <a:noFill/>
        </p:spPr>
        <p:txBody>
          <a:bodyPr wrap="none" rtlCol="0">
            <a:spAutoFit/>
          </a:bodyPr>
          <a:lstStyle/>
          <a:p>
            <a:pPr defTabSz="914400">
              <a:defRPr/>
            </a:pPr>
            <a:r>
              <a:rPr lang="en-US" sz="1836" kern="0">
                <a:solidFill>
                  <a:srgbClr val="0078D7"/>
                </a:solidFill>
                <a:latin typeface="+mj-lt"/>
              </a:rPr>
              <a:t>1…N per</a:t>
            </a:r>
          </a:p>
          <a:p>
            <a:pPr defTabSz="914400">
              <a:defRPr/>
            </a:pPr>
            <a:r>
              <a:rPr lang="en-US" sz="1836" kern="0">
                <a:solidFill>
                  <a:srgbClr val="0078D7"/>
                </a:solidFill>
                <a:latin typeface="+mj-lt"/>
              </a:rPr>
              <a:t>configuration script</a:t>
            </a:r>
          </a:p>
        </p:txBody>
      </p:sp>
      <p:sp>
        <p:nvSpPr>
          <p:cNvPr id="28" name="TextBox 27"/>
          <p:cNvSpPr txBox="1"/>
          <p:nvPr/>
        </p:nvSpPr>
        <p:spPr>
          <a:xfrm>
            <a:off x="9267137" y="5517630"/>
            <a:ext cx="2061783" cy="657359"/>
          </a:xfrm>
          <a:prstGeom prst="rect">
            <a:avLst/>
          </a:prstGeom>
          <a:noFill/>
        </p:spPr>
        <p:txBody>
          <a:bodyPr wrap="none" rtlCol="0">
            <a:spAutoFit/>
          </a:bodyPr>
          <a:lstStyle/>
          <a:p>
            <a:pPr defTabSz="914400">
              <a:defRPr/>
            </a:pPr>
            <a:r>
              <a:rPr lang="en-US" sz="1836" kern="0">
                <a:solidFill>
                  <a:srgbClr val="0078D7"/>
                </a:solidFill>
                <a:latin typeface="+mj-lt"/>
              </a:rPr>
              <a:t>1…N per</a:t>
            </a:r>
          </a:p>
          <a:p>
            <a:pPr defTabSz="914400">
              <a:defRPr/>
            </a:pPr>
            <a:r>
              <a:rPr lang="en-US" sz="1836" kern="0">
                <a:solidFill>
                  <a:srgbClr val="0078D7"/>
                </a:solidFill>
                <a:latin typeface="+mj-lt"/>
              </a:rPr>
              <a:t>node configuration</a:t>
            </a:r>
          </a:p>
        </p:txBody>
      </p:sp>
      <p:pic>
        <p:nvPicPr>
          <p:cNvPr id="29" name="Picture 28"/>
          <p:cNvPicPr>
            <a:picLocks noChangeAspect="1"/>
          </p:cNvPicPr>
          <p:nvPr/>
        </p:nvPicPr>
        <p:blipFill>
          <a:blip r:embed="rId5"/>
          <a:stretch>
            <a:fillRect/>
          </a:stretch>
        </p:blipFill>
        <p:spPr>
          <a:xfrm>
            <a:off x="11382475" y="3707538"/>
            <a:ext cx="631369" cy="981051"/>
          </a:xfrm>
          <a:prstGeom prst="rect">
            <a:avLst/>
          </a:prstGeom>
        </p:spPr>
      </p:pic>
      <p:pic>
        <p:nvPicPr>
          <p:cNvPr id="30" name="Picture 29"/>
          <p:cNvPicPr>
            <a:picLocks noChangeAspect="1"/>
          </p:cNvPicPr>
          <p:nvPr/>
        </p:nvPicPr>
        <p:blipFill>
          <a:blip r:embed="rId5"/>
          <a:stretch>
            <a:fillRect/>
          </a:stretch>
        </p:blipFill>
        <p:spPr>
          <a:xfrm>
            <a:off x="11382474" y="2354380"/>
            <a:ext cx="631369" cy="981051"/>
          </a:xfrm>
          <a:prstGeom prst="rect">
            <a:avLst/>
          </a:prstGeom>
        </p:spPr>
      </p:pic>
      <p:sp>
        <p:nvSpPr>
          <p:cNvPr id="31" name="TextBox 30"/>
          <p:cNvSpPr txBox="1"/>
          <p:nvPr/>
        </p:nvSpPr>
        <p:spPr>
          <a:xfrm>
            <a:off x="7822782" y="3726665"/>
            <a:ext cx="886781" cy="531812"/>
          </a:xfrm>
          <a:prstGeom prst="rect">
            <a:avLst/>
          </a:prstGeom>
          <a:noFill/>
        </p:spPr>
        <p:txBody>
          <a:bodyPr wrap="none" rtlCol="0">
            <a:spAutoFit/>
          </a:bodyPr>
          <a:lstStyle/>
          <a:p>
            <a:pPr defTabSz="914400">
              <a:defRPr/>
            </a:pPr>
            <a:r>
              <a:rPr lang="en-US" sz="1428" kern="0">
                <a:solidFill>
                  <a:srgbClr val="353535"/>
                </a:solidFill>
                <a:latin typeface="+mj-lt"/>
              </a:rPr>
              <a:t>via push </a:t>
            </a:r>
          </a:p>
          <a:p>
            <a:pPr defTabSz="914400">
              <a:defRPr/>
            </a:pPr>
            <a:r>
              <a:rPr lang="en-US" sz="1428" kern="0">
                <a:solidFill>
                  <a:srgbClr val="353535"/>
                </a:solidFill>
                <a:latin typeface="+mj-lt"/>
              </a:rPr>
              <a:t>or pull</a:t>
            </a:r>
          </a:p>
        </p:txBody>
      </p:sp>
    </p:spTree>
    <p:custDataLst>
      <p:tags r:id="rId1"/>
    </p:custDataLst>
    <p:extLst>
      <p:ext uri="{BB962C8B-B14F-4D97-AF65-F5344CB8AC3E}">
        <p14:creationId xmlns:p14="http://schemas.microsoft.com/office/powerpoint/2010/main" val="10896545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Questions?</a:t>
            </a:r>
          </a:p>
        </p:txBody>
      </p:sp>
    </p:spTree>
    <p:extLst>
      <p:ext uri="{BB962C8B-B14F-4D97-AF65-F5344CB8AC3E}">
        <p14:creationId xmlns:p14="http://schemas.microsoft.com/office/powerpoint/2010/main" val="10871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1702553" cy="4102662"/>
          </a:xfrm>
        </p:spPr>
        <p:txBody>
          <a:bodyPr/>
          <a:lstStyle/>
          <a:p>
            <a:pPr marL="0" indent="0">
              <a:buNone/>
            </a:pPr>
            <a:r>
              <a:rPr lang="en-US" dirty="0"/>
              <a:t>Automation as a service</a:t>
            </a:r>
          </a:p>
          <a:p>
            <a:pPr marL="285750" lvl="1" indent="-285750" fontAlgn="ctr"/>
            <a:r>
              <a:rPr lang="en-US" sz="1800" dirty="0"/>
              <a:t>Think Orchestrator or Azure Pack Service Automation, but in Azure</a:t>
            </a:r>
          </a:p>
          <a:p>
            <a:pPr marL="285750" lvl="1" indent="-285750" fontAlgn="ctr"/>
            <a:r>
              <a:rPr lang="en-US" sz="1800" dirty="0"/>
              <a:t>Automate repetitive or long-running processes</a:t>
            </a:r>
          </a:p>
          <a:p>
            <a:pPr marL="0" indent="0">
              <a:buNone/>
            </a:pPr>
            <a:r>
              <a:rPr lang="en-US" dirty="0"/>
              <a:t>Script authoring environment</a:t>
            </a:r>
          </a:p>
          <a:p>
            <a:pPr marL="285750" lvl="1" indent="-285750" fontAlgn="ctr"/>
            <a:r>
              <a:rPr lang="en-US" sz="1800" dirty="0"/>
              <a:t>Uses PowerShell workflows</a:t>
            </a:r>
          </a:p>
          <a:p>
            <a:pPr marL="285750" lvl="1" indent="-285750" fontAlgn="ctr"/>
            <a:r>
              <a:rPr lang="en-US" sz="1800" dirty="0"/>
              <a:t>Combination of PowerShell 4.0 and WF</a:t>
            </a:r>
          </a:p>
          <a:p>
            <a:pPr marL="285750" lvl="1" indent="-285750" fontAlgn="ctr"/>
            <a:r>
              <a:rPr lang="en-US" sz="1800" dirty="0"/>
              <a:t>Uses integration modules, very similar to PowerShell Modules</a:t>
            </a:r>
          </a:p>
          <a:p>
            <a:pPr marL="0" indent="0">
              <a:buNone/>
            </a:pPr>
            <a:r>
              <a:rPr lang="en-US" dirty="0"/>
              <a:t>Scheduling and monitoring</a:t>
            </a:r>
          </a:p>
          <a:p>
            <a:pPr marL="285750" lvl="1" indent="-285750" fontAlgn="ctr"/>
            <a:r>
              <a:rPr lang="en-US" sz="1800" dirty="0"/>
              <a:t>Execute scripts on a schedule</a:t>
            </a:r>
          </a:p>
          <a:p>
            <a:pPr marL="285750" lvl="1" indent="-285750" fontAlgn="ctr"/>
            <a:r>
              <a:rPr lang="en-US" sz="1800" dirty="0"/>
              <a:t>Review execution status on a dashboard</a:t>
            </a:r>
          </a:p>
        </p:txBody>
      </p:sp>
      <p:sp>
        <p:nvSpPr>
          <p:cNvPr id="17" name="Title 16"/>
          <p:cNvSpPr>
            <a:spLocks noGrp="1"/>
          </p:cNvSpPr>
          <p:nvPr>
            <p:ph type="title"/>
          </p:nvPr>
        </p:nvSpPr>
        <p:spPr/>
        <p:txBody>
          <a:bodyPr/>
          <a:lstStyle/>
          <a:p>
            <a:r>
              <a:rPr lang="en-US"/>
              <a:t>Azure Automation</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29639" y="2948630"/>
            <a:ext cx="3839947" cy="3840437"/>
          </a:xfrm>
          <a:prstGeom prst="rect">
            <a:avLst/>
          </a:prstGeom>
        </p:spPr>
      </p:pic>
    </p:spTree>
    <p:extLst>
      <p:ext uri="{BB962C8B-B14F-4D97-AF65-F5344CB8AC3E}">
        <p14:creationId xmlns:p14="http://schemas.microsoft.com/office/powerpoint/2010/main" val="302400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1000"/>
                                        <p:tgtEl>
                                          <p:spTgt spid="6">
                                            <p:txEl>
                                              <p:pRg st="6" end="6"/>
                                            </p:txEl>
                                          </p:spTgt>
                                        </p:tgtEl>
                                      </p:cBhvr>
                                    </p:animEffect>
                                    <p:anim calcmode="lin" valueType="num">
                                      <p:cBhvr>
                                        <p:cTn id="4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1000"/>
                                        <p:tgtEl>
                                          <p:spTgt spid="6">
                                            <p:txEl>
                                              <p:pRg st="8" end="8"/>
                                            </p:txEl>
                                          </p:spTgt>
                                        </p:tgtEl>
                                      </p:cBhvr>
                                    </p:animEffect>
                                    <p:anim calcmode="lin" valueType="num">
                                      <p:cBhvr>
                                        <p:cTn id="5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xEl>
                                              <p:pRg st="9" end="9"/>
                                            </p:txEl>
                                          </p:spTgt>
                                        </p:tgtEl>
                                        <p:attrNameLst>
                                          <p:attrName>style.visibility</p:attrName>
                                        </p:attrNameLst>
                                      </p:cBhvr>
                                      <p:to>
                                        <p:strVal val="visible"/>
                                      </p:to>
                                    </p:set>
                                    <p:animEffect transition="in" filter="fade">
                                      <p:cBhvr>
                                        <p:cTn id="56" dur="1000"/>
                                        <p:tgtEl>
                                          <p:spTgt spid="6">
                                            <p:txEl>
                                              <p:pRg st="9" end="9"/>
                                            </p:txEl>
                                          </p:spTgt>
                                        </p:tgtEl>
                                      </p:cBhvr>
                                    </p:animEffect>
                                    <p:anim calcmode="lin" valueType="num">
                                      <p:cBhvr>
                                        <p:cTn id="5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4800" dirty="0">
                <a:solidFill>
                  <a:srgbClr val="505050"/>
                </a:solidFill>
              </a:rPr>
              <a:t>Architecture</a:t>
            </a:r>
          </a:p>
        </p:txBody>
      </p:sp>
      <p:sp>
        <p:nvSpPr>
          <p:cNvPr id="8" name="Slide Number Placeholder 7"/>
          <p:cNvSpPr>
            <a:spLocks noGrp="1"/>
          </p:cNvSpPr>
          <p:nvPr>
            <p:ph type="sldNum" sz="quarter" idx="4294967295"/>
          </p:nvPr>
        </p:nvSpPr>
        <p:spPr>
          <a:xfrm>
            <a:off x="9541575" y="6622133"/>
            <a:ext cx="2901844" cy="372394"/>
          </a:xfrm>
          <a:prstGeom prst="rect">
            <a:avLst/>
          </a:prstGeom>
        </p:spPr>
        <p:txBody>
          <a:bodyPr/>
          <a:lstStyle/>
          <a:p>
            <a:pPr defTabSz="466298"/>
            <a:fld id="{74A398B2-5A34-1A4A-811E-F4027282568C}" type="slidenum">
              <a:rPr lang="en-US" smtClean="0">
                <a:latin typeface="Segoe UI"/>
              </a:rPr>
              <a:pPr defTabSz="466298"/>
              <a:t>32</a:t>
            </a:fld>
            <a:endParaRPr lang="en-US">
              <a:latin typeface="Segoe UI"/>
            </a:endParaRPr>
          </a:p>
        </p:txBody>
      </p:sp>
      <p:graphicFrame>
        <p:nvGraphicFramePr>
          <p:cNvPr id="11" name="Object 10"/>
          <p:cNvGraphicFramePr>
            <a:graphicFrameLocks noChangeAspect="1"/>
          </p:cNvGraphicFramePr>
          <p:nvPr/>
        </p:nvGraphicFramePr>
        <p:xfrm>
          <a:off x="808037" y="1336663"/>
          <a:ext cx="6136428" cy="5134435"/>
        </p:xfrm>
        <a:graphic>
          <a:graphicData uri="http://schemas.openxmlformats.org/presentationml/2006/ole">
            <mc:AlternateContent xmlns:mc="http://schemas.openxmlformats.org/markup-compatibility/2006">
              <mc:Choice xmlns:v="urn:schemas-microsoft-com:vml" Requires="v">
                <p:oleObj spid="_x0000_s1026" name="Visio" r:id="rId4" imgW="5581773" imgH="5733994" progId="Visio.Drawing.15">
                  <p:embed/>
                </p:oleObj>
              </mc:Choice>
              <mc:Fallback>
                <p:oleObj name="Visio" r:id="rId4" imgW="5581773" imgH="5733994" progId="Visio.Drawing.15">
                  <p:embed/>
                  <p:pic>
                    <p:nvPicPr>
                      <p:cNvPr id="11" name="Object 10"/>
                      <p:cNvPicPr/>
                      <p:nvPr/>
                    </p:nvPicPr>
                    <p:blipFill>
                      <a:blip r:embed="rId5"/>
                      <a:stretch>
                        <a:fillRect/>
                      </a:stretch>
                    </p:blipFill>
                    <p:spPr>
                      <a:xfrm>
                        <a:off x="808037" y="1336663"/>
                        <a:ext cx="6136428" cy="5134435"/>
                      </a:xfrm>
                      <a:prstGeom prst="rect">
                        <a:avLst/>
                      </a:prstGeom>
                    </p:spPr>
                  </p:pic>
                </p:oleObj>
              </mc:Fallback>
            </mc:AlternateContent>
          </a:graphicData>
        </a:graphic>
      </p:graphicFrame>
      <p:sp>
        <p:nvSpPr>
          <p:cNvPr id="3" name="Freeform: Shape 2"/>
          <p:cNvSpPr/>
          <p:nvPr/>
        </p:nvSpPr>
        <p:spPr>
          <a:xfrm>
            <a:off x="7437437" y="982662"/>
            <a:ext cx="4800600" cy="1605886"/>
          </a:xfrm>
          <a:custGeom>
            <a:avLst/>
            <a:gdLst>
              <a:gd name="connsiteX0" fmla="*/ 0 w 3558984"/>
              <a:gd name="connsiteY0" fmla="*/ 0 h 945000"/>
              <a:gd name="connsiteX1" fmla="*/ 3558984 w 3558984"/>
              <a:gd name="connsiteY1" fmla="*/ 0 h 945000"/>
              <a:gd name="connsiteX2" fmla="*/ 3558984 w 3558984"/>
              <a:gd name="connsiteY2" fmla="*/ 945000 h 945000"/>
              <a:gd name="connsiteX3" fmla="*/ 0 w 3558984"/>
              <a:gd name="connsiteY3" fmla="*/ 945000 h 945000"/>
              <a:gd name="connsiteX4" fmla="*/ 0 w 3558984"/>
              <a:gd name="connsiteY4" fmla="*/ 0 h 9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945000">
                <a:moveTo>
                  <a:pt x="0" y="0"/>
                </a:moveTo>
                <a:lnTo>
                  <a:pt x="3558984" y="0"/>
                </a:lnTo>
                <a:lnTo>
                  <a:pt x="3558984" y="945000"/>
                </a:lnTo>
                <a:lnTo>
                  <a:pt x="0" y="9450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indent="-348896"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Service Management Portal</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Authoring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Debugging</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Operating</a:t>
            </a:r>
          </a:p>
        </p:txBody>
      </p:sp>
      <p:sp>
        <p:nvSpPr>
          <p:cNvPr id="5" name="Freeform: Shape 4"/>
          <p:cNvSpPr/>
          <p:nvPr/>
        </p:nvSpPr>
        <p:spPr>
          <a:xfrm>
            <a:off x="7437437" y="2562159"/>
            <a:ext cx="3558984" cy="1270928"/>
          </a:xfrm>
          <a:custGeom>
            <a:avLst/>
            <a:gdLst>
              <a:gd name="connsiteX0" fmla="*/ 0 w 3558984"/>
              <a:gd name="connsiteY0" fmla="*/ 0 h 737100"/>
              <a:gd name="connsiteX1" fmla="*/ 3558984 w 3558984"/>
              <a:gd name="connsiteY1" fmla="*/ 0 h 737100"/>
              <a:gd name="connsiteX2" fmla="*/ 3558984 w 3558984"/>
              <a:gd name="connsiteY2" fmla="*/ 737100 h 737100"/>
              <a:gd name="connsiteX3" fmla="*/ 0 w 3558984"/>
              <a:gd name="connsiteY3" fmla="*/ 737100 h 737100"/>
              <a:gd name="connsiteX4" fmla="*/ 0 w 3558984"/>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737100">
                <a:moveTo>
                  <a:pt x="0" y="0"/>
                </a:moveTo>
                <a:lnTo>
                  <a:pt x="3558984" y="0"/>
                </a:lnTo>
                <a:lnTo>
                  <a:pt x="3558984" y="737100"/>
                </a:lnTo>
                <a:lnTo>
                  <a:pt x="0" y="7371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Runbook Workers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PowerShell modules</a:t>
            </a:r>
          </a:p>
        </p:txBody>
      </p:sp>
      <p:sp>
        <p:nvSpPr>
          <p:cNvPr id="7" name="Freeform: Shape 6"/>
          <p:cNvSpPr/>
          <p:nvPr/>
        </p:nvSpPr>
        <p:spPr>
          <a:xfrm>
            <a:off x="7437437" y="3806698"/>
            <a:ext cx="3558984" cy="1295798"/>
          </a:xfrm>
          <a:custGeom>
            <a:avLst/>
            <a:gdLst>
              <a:gd name="connsiteX0" fmla="*/ 0 w 3558984"/>
              <a:gd name="connsiteY0" fmla="*/ 0 h 737100"/>
              <a:gd name="connsiteX1" fmla="*/ 3558984 w 3558984"/>
              <a:gd name="connsiteY1" fmla="*/ 0 h 737100"/>
              <a:gd name="connsiteX2" fmla="*/ 3558984 w 3558984"/>
              <a:gd name="connsiteY2" fmla="*/ 737100 h 737100"/>
              <a:gd name="connsiteX3" fmla="*/ 0 w 3558984"/>
              <a:gd name="connsiteY3" fmla="*/ 737100 h 737100"/>
              <a:gd name="connsiteX4" fmla="*/ 0 w 3558984"/>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737100">
                <a:moveTo>
                  <a:pt x="0" y="0"/>
                </a:moveTo>
                <a:lnTo>
                  <a:pt x="3558984" y="0"/>
                </a:lnTo>
                <a:lnTo>
                  <a:pt x="3558984" y="737100"/>
                </a:lnTo>
                <a:lnTo>
                  <a:pt x="0" y="7371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Web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REST </a:t>
            </a:r>
            <a:r>
              <a:rPr lang="en-US" dirty="0" err="1">
                <a:gradFill>
                  <a:gsLst>
                    <a:gs pos="1250">
                      <a:srgbClr val="353535"/>
                    </a:gs>
                    <a:gs pos="100000">
                      <a:srgbClr val="353535"/>
                    </a:gs>
                  </a:gsLst>
                  <a:lin ang="5400000" scaled="0"/>
                </a:gradFill>
                <a:latin typeface="Segoe UI Light"/>
              </a:rPr>
              <a:t>oData</a:t>
            </a:r>
            <a:r>
              <a:rPr lang="en-US" dirty="0">
                <a:gradFill>
                  <a:gsLst>
                    <a:gs pos="1250">
                      <a:srgbClr val="353535"/>
                    </a:gs>
                    <a:gs pos="100000">
                      <a:srgbClr val="353535"/>
                    </a:gs>
                  </a:gsLst>
                  <a:lin ang="5400000" scaled="0"/>
                </a:gradFill>
                <a:latin typeface="Segoe UI Light"/>
              </a:rPr>
              <a:t> web service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Authorizes users</a:t>
            </a:r>
          </a:p>
        </p:txBody>
      </p:sp>
      <p:sp>
        <p:nvSpPr>
          <p:cNvPr id="13" name="Freeform: Shape 12"/>
          <p:cNvSpPr/>
          <p:nvPr/>
        </p:nvSpPr>
        <p:spPr>
          <a:xfrm>
            <a:off x="7437437" y="5076106"/>
            <a:ext cx="3558984" cy="1612178"/>
          </a:xfrm>
          <a:custGeom>
            <a:avLst/>
            <a:gdLst>
              <a:gd name="connsiteX0" fmla="*/ 0 w 3558984"/>
              <a:gd name="connsiteY0" fmla="*/ 0 h 945000"/>
              <a:gd name="connsiteX1" fmla="*/ 3558984 w 3558984"/>
              <a:gd name="connsiteY1" fmla="*/ 0 h 945000"/>
              <a:gd name="connsiteX2" fmla="*/ 3558984 w 3558984"/>
              <a:gd name="connsiteY2" fmla="*/ 945000 h 945000"/>
              <a:gd name="connsiteX3" fmla="*/ 0 w 3558984"/>
              <a:gd name="connsiteY3" fmla="*/ 945000 h 945000"/>
              <a:gd name="connsiteX4" fmla="*/ 0 w 3558984"/>
              <a:gd name="connsiteY4" fmla="*/ 0 h 9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984" h="945000">
                <a:moveTo>
                  <a:pt x="0" y="0"/>
                </a:moveTo>
                <a:lnTo>
                  <a:pt x="3558984" y="0"/>
                </a:lnTo>
                <a:lnTo>
                  <a:pt x="3558984" y="945000"/>
                </a:lnTo>
                <a:lnTo>
                  <a:pt x="0" y="94500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6217" tIns="249936" rIns="276217" bIns="85344" numCol="1" spcCol="1270" anchor="t" anchorCtr="0">
            <a:noAutofit/>
          </a:bodyPr>
          <a:lstStyle/>
          <a:p>
            <a:pPr marL="0" lvl="1" defTabSz="533400">
              <a:lnSpc>
                <a:spcPct val="90000"/>
              </a:lnSpc>
              <a:spcBef>
                <a:spcPct val="0"/>
              </a:spcBef>
              <a:spcAft>
                <a:spcPct val="15000"/>
              </a:spcAft>
            </a:pPr>
            <a:r>
              <a:rPr lang="en-US" sz="2800" dirty="0">
                <a:solidFill>
                  <a:srgbClr val="0078D7"/>
                </a:solidFill>
                <a:latin typeface="Segoe UI Light" panose="020B0502040204020203" pitchFamily="34" charset="0"/>
                <a:cs typeface="Segoe UI Light" panose="020B0502040204020203" pitchFamily="34" charset="0"/>
              </a:rPr>
              <a:t>SMA Database</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Runbook resources</a:t>
            </a:r>
          </a:p>
          <a:p>
            <a:pPr marL="341312" lvl="1" indent="-285750">
              <a:lnSpc>
                <a:spcPct val="90000"/>
              </a:lnSpc>
              <a:spcBef>
                <a:spcPct val="0"/>
              </a:spcBef>
              <a:spcAft>
                <a:spcPts val="600"/>
              </a:spcAft>
              <a:buSzPct val="90000"/>
              <a:buFont typeface="Arial" panose="020B0604020202020204" pitchFamily="34" charset="0"/>
              <a:buChar char="•"/>
              <a:defRPr/>
            </a:pPr>
            <a:r>
              <a:rPr lang="en-US" dirty="0">
                <a:gradFill>
                  <a:gsLst>
                    <a:gs pos="1250">
                      <a:srgbClr val="353535"/>
                    </a:gs>
                    <a:gs pos="100000">
                      <a:srgbClr val="353535"/>
                    </a:gs>
                  </a:gsLst>
                  <a:lin ang="5400000" scaled="0"/>
                </a:gradFill>
                <a:latin typeface="Segoe UI Light"/>
              </a:rPr>
              <a:t>Tracks runbook job state</a:t>
            </a:r>
          </a:p>
        </p:txBody>
      </p:sp>
    </p:spTree>
    <p:extLst>
      <p:ext uri="{BB962C8B-B14F-4D97-AF65-F5344CB8AC3E}">
        <p14:creationId xmlns:p14="http://schemas.microsoft.com/office/powerpoint/2010/main" val="293158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a:solidFill>
                  <a:srgbClr val="505050"/>
                </a:solidFill>
              </a:rPr>
              <a:t>Runbook Worker – Architecture</a:t>
            </a:r>
          </a:p>
        </p:txBody>
      </p:sp>
      <p:sp>
        <p:nvSpPr>
          <p:cNvPr id="4" name="Slide Number Placeholder 3"/>
          <p:cNvSpPr>
            <a:spLocks noGrp="1"/>
          </p:cNvSpPr>
          <p:nvPr>
            <p:ph type="sldNum" sz="quarter" idx="4294967295"/>
          </p:nvPr>
        </p:nvSpPr>
        <p:spPr>
          <a:xfrm>
            <a:off x="9541575" y="6622133"/>
            <a:ext cx="2901844" cy="372394"/>
          </a:xfrm>
          <a:prstGeom prst="rect">
            <a:avLst/>
          </a:prstGeom>
        </p:spPr>
        <p:txBody>
          <a:bodyPr/>
          <a:lstStyle/>
          <a:p>
            <a:pPr defTabSz="466298"/>
            <a:fld id="{74A398B2-5A34-1A4A-811E-F4027282568C}" type="slidenum">
              <a:rPr lang="en-US">
                <a:latin typeface="Segoe UI"/>
              </a:rPr>
              <a:pPr defTabSz="466298"/>
              <a:t>33</a:t>
            </a:fld>
            <a:endParaRPr lang="en-US">
              <a:latin typeface="Segoe UI"/>
            </a:endParaRPr>
          </a:p>
        </p:txBody>
      </p:sp>
      <p:pic>
        <p:nvPicPr>
          <p:cNvPr id="5" name="Content Placeholder 4"/>
          <p:cNvPicPr>
            <a:picLocks noGrp="1" noChangeAspect="1"/>
          </p:cNvPicPr>
          <p:nvPr>
            <p:ph sz="quarter" idx="13"/>
          </p:nvPr>
        </p:nvPicPr>
        <p:blipFill>
          <a:blip r:embed="rId3"/>
          <a:stretch>
            <a:fillRect/>
          </a:stretch>
        </p:blipFill>
        <p:spPr>
          <a:xfrm>
            <a:off x="2031207" y="1421957"/>
            <a:ext cx="8166815" cy="4539195"/>
          </a:xfrm>
          <a:prstGeom prst="rect">
            <a:avLst/>
          </a:prstGeom>
        </p:spPr>
      </p:pic>
    </p:spTree>
    <p:extLst>
      <p:ext uri="{BB962C8B-B14F-4D97-AF65-F5344CB8AC3E}">
        <p14:creationId xmlns:p14="http://schemas.microsoft.com/office/powerpoint/2010/main" val="1406391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482714" y="1973828"/>
            <a:ext cx="9473412" cy="4419035"/>
            <a:chOff x="1417457" y="1668696"/>
            <a:chExt cx="9473412" cy="4419035"/>
          </a:xfrm>
        </p:grpSpPr>
        <p:grpSp>
          <p:nvGrpSpPr>
            <p:cNvPr id="13" name="Group 12"/>
            <p:cNvGrpSpPr/>
            <p:nvPr/>
          </p:nvGrpSpPr>
          <p:grpSpPr>
            <a:xfrm>
              <a:off x="6395642" y="1668696"/>
              <a:ext cx="4495226" cy="2590469"/>
              <a:chOff x="1265237" y="1516062"/>
              <a:chExt cx="9906000" cy="2590800"/>
            </a:xfrm>
          </p:grpSpPr>
          <p:sp>
            <p:nvSpPr>
              <p:cNvPr id="12" name="Double Brace 11"/>
              <p:cNvSpPr/>
              <p:nvPr/>
            </p:nvSpPr>
            <p:spPr>
              <a:xfrm>
                <a:off x="1265237" y="1516062"/>
                <a:ext cx="9906000" cy="2590800"/>
              </a:xfrm>
              <a:prstGeom prst="bracePair">
                <a:avLst/>
              </a:prstGeom>
              <a:solidFill>
                <a:schemeClr val="tx2">
                  <a:lumMod val="5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3" name="Diagram 2"/>
              <p:cNvGraphicFramePr/>
              <p:nvPr/>
            </p:nvGraphicFramePr>
            <p:xfrm>
              <a:off x="2072746" y="1592262"/>
              <a:ext cx="8412691"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7" name="Group 6"/>
            <p:cNvGrpSpPr/>
            <p:nvPr/>
          </p:nvGrpSpPr>
          <p:grpSpPr>
            <a:xfrm>
              <a:off x="1417457" y="4335355"/>
              <a:ext cx="9473412" cy="1752376"/>
              <a:chOff x="1265237" y="4106862"/>
              <a:chExt cx="9906000" cy="1752600"/>
            </a:xfrm>
          </p:grpSpPr>
          <p:sp>
            <p:nvSpPr>
              <p:cNvPr id="6" name="Double Brace 5"/>
              <p:cNvSpPr/>
              <p:nvPr/>
            </p:nvSpPr>
            <p:spPr>
              <a:xfrm>
                <a:off x="1265237" y="4106862"/>
                <a:ext cx="9906000" cy="1752600"/>
              </a:xfrm>
              <a:prstGeom prst="bracePair">
                <a:avLst/>
              </a:prstGeom>
              <a:solidFill>
                <a:schemeClr val="accent1">
                  <a:lumMod val="20000"/>
                  <a:lumOff val="8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5" name="Diagram 4"/>
              <p:cNvGraphicFramePr/>
              <p:nvPr/>
            </p:nvGraphicFramePr>
            <p:xfrm>
              <a:off x="2072746" y="4183062"/>
              <a:ext cx="8412691" cy="16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14" name="Group 13"/>
            <p:cNvGrpSpPr/>
            <p:nvPr/>
          </p:nvGrpSpPr>
          <p:grpSpPr>
            <a:xfrm>
              <a:off x="1417457" y="1668696"/>
              <a:ext cx="4952368" cy="2590469"/>
              <a:chOff x="1265237" y="1516062"/>
              <a:chExt cx="9906000" cy="2590800"/>
            </a:xfrm>
          </p:grpSpPr>
          <p:sp>
            <p:nvSpPr>
              <p:cNvPr id="15" name="Double Brace 14"/>
              <p:cNvSpPr/>
              <p:nvPr/>
            </p:nvSpPr>
            <p:spPr>
              <a:xfrm>
                <a:off x="1265237" y="1516062"/>
                <a:ext cx="9906000" cy="2590800"/>
              </a:xfrm>
              <a:prstGeom prst="bracePair">
                <a:avLst/>
              </a:prstGeom>
              <a:solidFill>
                <a:schemeClr val="tx2">
                  <a:lumMod val="50000"/>
                </a:schemeClr>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aphicFrame>
            <p:nvGraphicFramePr>
              <p:cNvPr id="16" name="Diagram 15"/>
              <p:cNvGraphicFramePr/>
              <p:nvPr/>
            </p:nvGraphicFramePr>
            <p:xfrm>
              <a:off x="2072746" y="1592262"/>
              <a:ext cx="8412691" cy="2438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sp>
        <p:nvSpPr>
          <p:cNvPr id="17" name="Title 16"/>
          <p:cNvSpPr txBox="1">
            <a:spLocks/>
          </p:cNvSpPr>
          <p:nvPr/>
        </p:nvSpPr>
        <p:spPr>
          <a:xfrm>
            <a:off x="366963" y="296862"/>
            <a:ext cx="11702551" cy="1068384"/>
          </a:xfrm>
          <a:prstGeom prst="rect">
            <a:avLst/>
          </a:prstGeom>
        </p:spPr>
        <p:txBody>
          <a:bodyPr vert="horz" wrap="square" lIns="146304" tIns="91440" rIns="146304" bIns="91440" rtlCol="0" anchor="t">
            <a:noAutofit/>
          </a:bodyPr>
          <a:lstStyle>
            <a:lvl1pPr algn="l" defTabSz="93257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101" dirty="0">
                <a:solidFill>
                  <a:srgbClr val="505050"/>
                </a:solidFill>
              </a:rPr>
              <a:t>Azure Automation</a:t>
            </a:r>
          </a:p>
          <a:p>
            <a:r>
              <a:rPr lang="en-US" sz="2800" spc="-101" dirty="0">
                <a:solidFill>
                  <a:srgbClr val="0078D7"/>
                </a:solidFill>
              </a:rPr>
              <a:t>Windows Server, System Center, Azure</a:t>
            </a:r>
          </a:p>
        </p:txBody>
      </p:sp>
    </p:spTree>
    <p:extLst>
      <p:ext uri="{BB962C8B-B14F-4D97-AF65-F5344CB8AC3E}">
        <p14:creationId xmlns:p14="http://schemas.microsoft.com/office/powerpoint/2010/main" val="1954851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a:xfrm>
            <a:off x="366963" y="295279"/>
            <a:ext cx="10728075" cy="917575"/>
          </a:xfrm>
        </p:spPr>
        <p:txBody>
          <a:bodyPr/>
          <a:lstStyle/>
          <a:p>
            <a:r>
              <a:rPr lang="en-CA" dirty="0">
                <a:solidFill>
                  <a:srgbClr val="505050"/>
                </a:solidFill>
              </a:rPr>
              <a:t>Enable automation </a:t>
            </a:r>
            <a:r>
              <a:rPr lang="en-CA" i="1" dirty="0">
                <a:solidFill>
                  <a:srgbClr val="505050"/>
                </a:solidFill>
              </a:rPr>
              <a:t>across</a:t>
            </a:r>
            <a:r>
              <a:rPr lang="en-CA" dirty="0">
                <a:solidFill>
                  <a:srgbClr val="505050"/>
                </a:solidFill>
              </a:rPr>
              <a:t> Azure resources and external systems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3837" y="1811776"/>
            <a:ext cx="9448800" cy="5038286"/>
          </a:xfrm>
          <a:prstGeom prst="rect">
            <a:avLst/>
          </a:prstGeom>
        </p:spPr>
      </p:pic>
    </p:spTree>
    <p:extLst>
      <p:ext uri="{BB962C8B-B14F-4D97-AF65-F5344CB8AC3E}">
        <p14:creationId xmlns:p14="http://schemas.microsoft.com/office/powerpoint/2010/main" val="8054336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itle 11"/>
          <p:cNvSpPr>
            <a:spLocks noGrp="1"/>
          </p:cNvSpPr>
          <p:nvPr>
            <p:ph type="title"/>
          </p:nvPr>
        </p:nvSpPr>
        <p:spPr>
          <a:xfrm>
            <a:off x="366963" y="295279"/>
            <a:ext cx="10728075" cy="917575"/>
          </a:xfrm>
        </p:spPr>
        <p:txBody>
          <a:bodyPr/>
          <a:lstStyle/>
          <a:p>
            <a:r>
              <a:rPr lang="en-CA"/>
              <a:t>Enable automation </a:t>
            </a:r>
            <a:r>
              <a:rPr lang="en-CA" i="1"/>
              <a:t>across</a:t>
            </a:r>
            <a:r>
              <a:rPr lang="en-CA"/>
              <a:t> Azure resources and external systems</a:t>
            </a:r>
          </a:p>
        </p:txBody>
      </p:sp>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5103" y="1811776"/>
            <a:ext cx="9146266" cy="5038286"/>
          </a:xfrm>
          <a:prstGeom prst="rect">
            <a:avLst/>
          </a:prstGeom>
        </p:spPr>
      </p:pic>
    </p:spTree>
    <p:extLst>
      <p:ext uri="{BB962C8B-B14F-4D97-AF65-F5344CB8AC3E}">
        <p14:creationId xmlns:p14="http://schemas.microsoft.com/office/powerpoint/2010/main" val="24127083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solidFill>
                  <a:srgbClr val="505050"/>
                </a:solidFill>
              </a:rPr>
              <a:t>But wait, there’s more! AWS?????</a:t>
            </a:r>
          </a:p>
        </p:txBody>
      </p:sp>
      <p:pic>
        <p:nvPicPr>
          <p:cNvPr id="2050" name="Picture 2" descr="AWS PS Module Impor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0037" y="1212854"/>
            <a:ext cx="6172200" cy="3095625"/>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Start New-AwsVM runboo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51251" y="2506662"/>
            <a:ext cx="5815386" cy="4397438"/>
          </a:xfrm>
          <a:prstGeom prst="rect">
            <a:avLst/>
          </a:prstGeom>
          <a:extLst>
            <a:ext uri="{909E8E84-426E-40DD-AFC4-6F175D3DCCD1}">
              <a14:hiddenFill xmlns:a14="http://schemas.microsoft.com/office/drawing/2010/main">
                <a:solidFill>
                  <a:srgbClr val="FFFFFF"/>
                </a:solidFill>
              </a14:hiddenFill>
            </a:ext>
          </a:extLst>
        </p:spPr>
      </p:pic>
      <p:sp>
        <p:nvSpPr>
          <p:cNvPr id="11" name="Text Placeholder 5"/>
          <p:cNvSpPr txBox="1">
            <a:spLocks/>
          </p:cNvSpPr>
          <p:nvPr/>
        </p:nvSpPr>
        <p:spPr>
          <a:xfrm>
            <a:off x="274639" y="1212851"/>
            <a:ext cx="5020151" cy="218213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Provision VMs in AWS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Need Automation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AWS Subscription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AWS PowerShell Module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hlinkClick r:id="rId5"/>
              </a:rPr>
              <a:t>Read more</a:t>
            </a:r>
            <a:endParaRPr lang="en-US" sz="1800" dirty="0">
              <a:gradFill>
                <a:gsLst>
                  <a:gs pos="1250">
                    <a:srgbClr val="353535"/>
                  </a:gs>
                  <a:gs pos="100000">
                    <a:srgbClr val="353535"/>
                  </a:gs>
                </a:gsLst>
                <a:lin ang="5400000" scaled="0"/>
              </a:gradFill>
              <a:latin typeface="Segoe UI Light"/>
            </a:endParaRPr>
          </a:p>
          <a:p>
            <a:pPr lvl="1"/>
            <a:endParaRPr lang="en-US" sz="1800" dirty="0"/>
          </a:p>
        </p:txBody>
      </p:sp>
      <p:sp>
        <p:nvSpPr>
          <p:cNvPr id="12" name="Text Placeholder 5"/>
          <p:cNvSpPr txBox="1">
            <a:spLocks/>
          </p:cNvSpPr>
          <p:nvPr/>
        </p:nvSpPr>
        <p:spPr>
          <a:xfrm>
            <a:off x="274639" y="3421063"/>
            <a:ext cx="5013075" cy="202824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Additional points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Enable verbose and progress records logging</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Use </a:t>
            </a:r>
            <a:r>
              <a:rPr lang="en-US" sz="1800" dirty="0" err="1">
                <a:gradFill>
                  <a:gsLst>
                    <a:gs pos="1250">
                      <a:srgbClr val="353535"/>
                    </a:gs>
                    <a:gs pos="100000">
                      <a:srgbClr val="353535"/>
                    </a:gs>
                  </a:gsLst>
                  <a:lin ang="5400000" scaled="0"/>
                </a:gradFill>
                <a:latin typeface="Segoe UI Light"/>
              </a:rPr>
              <a:t>AWSCred</a:t>
            </a:r>
            <a:r>
              <a:rPr lang="en-US" sz="1800" dirty="0">
                <a:gradFill>
                  <a:gsLst>
                    <a:gs pos="1250">
                      <a:srgbClr val="353535"/>
                    </a:gs>
                    <a:gs pos="100000">
                      <a:srgbClr val="353535"/>
                    </a:gs>
                  </a:gsLst>
                  <a:lin ang="5400000" scaled="0"/>
                </a:gradFill>
                <a:latin typeface="Segoe UI Light"/>
              </a:rPr>
              <a:t> = Get-Credential to get Access Key ID and Secret Access Key for the password</a:t>
            </a:r>
          </a:p>
          <a:p>
            <a:pPr lvl="1"/>
            <a:endParaRPr lang="en-US" sz="1800" dirty="0"/>
          </a:p>
        </p:txBody>
      </p:sp>
    </p:spTree>
    <p:extLst>
      <p:ext uri="{BB962C8B-B14F-4D97-AF65-F5344CB8AC3E}">
        <p14:creationId xmlns:p14="http://schemas.microsoft.com/office/powerpoint/2010/main" val="2903320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More automation options</a:t>
            </a:r>
          </a:p>
        </p:txBody>
      </p:sp>
    </p:spTree>
    <p:extLst>
      <p:ext uri="{BB962C8B-B14F-4D97-AF65-F5344CB8AC3E}">
        <p14:creationId xmlns:p14="http://schemas.microsoft.com/office/powerpoint/2010/main" val="2377736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1" y="1212852"/>
            <a:ext cx="12175876" cy="4524315"/>
          </a:xfrm>
        </p:spPr>
        <p:txBody>
          <a:bodyPr/>
          <a:lstStyle/>
          <a:p>
            <a:pPr marL="0" indent="0">
              <a:spcBef>
                <a:spcPts val="1800"/>
              </a:spcBef>
              <a:buNone/>
            </a:pPr>
            <a:r>
              <a:rPr lang="en-US" sz="2800" dirty="0"/>
              <a:t>Chef plug-in specific to Azure: knife-azure</a:t>
            </a:r>
          </a:p>
          <a:p>
            <a:pPr marL="0" indent="0">
              <a:spcBef>
                <a:spcPts val="1800"/>
              </a:spcBef>
              <a:buNone/>
            </a:pPr>
            <a:r>
              <a:rPr lang="en-US" sz="2800" dirty="0"/>
              <a:t>Azure cookbook</a:t>
            </a:r>
          </a:p>
          <a:p>
            <a:pPr marL="0" lvl="1" indent="0" fontAlgn="ctr">
              <a:spcBef>
                <a:spcPts val="0"/>
              </a:spcBef>
              <a:buNone/>
              <a:defRPr/>
            </a:pPr>
            <a:r>
              <a:rPr lang="en-US" sz="1800" dirty="0">
                <a:latin typeface="+mj-lt"/>
              </a:rPr>
              <a:t>Requires Azure </a:t>
            </a:r>
            <a:r>
              <a:rPr lang="en-US" sz="1800" dirty="0" err="1">
                <a:latin typeface="+mj-lt"/>
              </a:rPr>
              <a:t>RubyGem</a:t>
            </a:r>
            <a:r>
              <a:rPr lang="en-US" sz="1800" dirty="0">
                <a:latin typeface="+mj-lt"/>
              </a:rPr>
              <a:t> to work with Azure API</a:t>
            </a:r>
          </a:p>
          <a:p>
            <a:pPr marL="0" indent="0">
              <a:spcBef>
                <a:spcPts val="1800"/>
              </a:spcBef>
              <a:buNone/>
            </a:pPr>
            <a:r>
              <a:rPr lang="en-US" sz="2800" dirty="0"/>
              <a:t>Chef and DSC integration</a:t>
            </a:r>
          </a:p>
          <a:p>
            <a:pPr marL="0" indent="0">
              <a:spcBef>
                <a:spcPts val="1800"/>
              </a:spcBef>
              <a:buNone/>
            </a:pPr>
            <a:r>
              <a:rPr lang="en-US" sz="2800" dirty="0"/>
              <a:t>Chef Server 12, Chef Compliance available in Marketplace</a:t>
            </a:r>
          </a:p>
          <a:p>
            <a:pPr marL="0" indent="0">
              <a:spcBef>
                <a:spcPts val="1800"/>
              </a:spcBef>
              <a:buNone/>
            </a:pPr>
            <a:r>
              <a:rPr lang="en-US" sz="2800" dirty="0"/>
              <a:t>Puppet supported modules for Azure and PowerShell DSC</a:t>
            </a:r>
          </a:p>
          <a:p>
            <a:pPr marL="0" indent="0">
              <a:spcBef>
                <a:spcPts val="1800"/>
              </a:spcBef>
              <a:buNone/>
            </a:pPr>
            <a:r>
              <a:rPr lang="en-US" sz="2800" dirty="0"/>
              <a:t>Ansible-limited cloud modules for Azure</a:t>
            </a:r>
          </a:p>
          <a:p>
            <a:endParaRPr lang="en-US" dirty="0"/>
          </a:p>
        </p:txBody>
      </p:sp>
      <p:sp>
        <p:nvSpPr>
          <p:cNvPr id="3" name="Title 2"/>
          <p:cNvSpPr>
            <a:spLocks noGrp="1"/>
          </p:cNvSpPr>
          <p:nvPr>
            <p:ph type="title"/>
          </p:nvPr>
        </p:nvSpPr>
        <p:spPr/>
        <p:txBody>
          <a:bodyPr/>
          <a:lstStyle/>
          <a:p>
            <a:r>
              <a:rPr lang="en-US" dirty="0"/>
              <a:t>Chef, Puppet, and </a:t>
            </a:r>
            <a:r>
              <a:rPr lang="en-US" dirty="0" err="1"/>
              <a:t>Ansible</a:t>
            </a:r>
            <a:endParaRPr lang="en-US" dirty="0"/>
          </a:p>
        </p:txBody>
      </p:sp>
    </p:spTree>
    <p:extLst>
      <p:ext uri="{BB962C8B-B14F-4D97-AF65-F5344CB8AC3E}">
        <p14:creationId xmlns:p14="http://schemas.microsoft.com/office/powerpoint/2010/main" val="1196094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1"/>
            <a:ext cx="11702553" cy="3991862"/>
          </a:xfrm>
        </p:spPr>
        <p:txBody>
          <a:bodyPr/>
          <a:lstStyle/>
          <a:p>
            <a:pPr marL="0" indent="0">
              <a:buNone/>
            </a:pPr>
            <a:r>
              <a:rPr lang="en-US" dirty="0"/>
              <a:t>What?</a:t>
            </a:r>
          </a:p>
          <a:p>
            <a:pPr marL="285750" lvl="1" indent="-285750" fontAlgn="ctr"/>
            <a:r>
              <a:rPr lang="en-US" sz="1800" dirty="0"/>
              <a:t>Orchestrate and automate time consuming repetitive tasks across multiple systems, including systems external to Azure platform</a:t>
            </a:r>
          </a:p>
          <a:p>
            <a:pPr marL="285750" lvl="1" indent="-285750" fontAlgn="ctr"/>
            <a:r>
              <a:rPr lang="en-US" sz="1800" dirty="0"/>
              <a:t>Perform development, testing, deployment, and management of automation resources from within Azure environment. There is no need for on-premises installation and configuration of infrastructure components</a:t>
            </a:r>
          </a:p>
          <a:p>
            <a:pPr lvl="1"/>
            <a:endParaRPr lang="en-US" dirty="0"/>
          </a:p>
          <a:p>
            <a:pPr marL="0" indent="0">
              <a:buNone/>
            </a:pPr>
            <a:r>
              <a:rPr lang="en-US" dirty="0"/>
              <a:t>How?</a:t>
            </a:r>
          </a:p>
          <a:p>
            <a:pPr marL="285750" lvl="1" indent="-285750" fontAlgn="ctr"/>
            <a:r>
              <a:rPr lang="en-US" sz="1800" dirty="0"/>
              <a:t>Leverages PowerShell workflow </a:t>
            </a:r>
          </a:p>
          <a:p>
            <a:pPr marL="285750" lvl="1" indent="-285750" fontAlgn="ctr"/>
            <a:r>
              <a:rPr lang="en-US" sz="1800" dirty="0"/>
              <a:t>Supports integration modules to connect to Azure and external systems </a:t>
            </a:r>
          </a:p>
          <a:p>
            <a:pPr marL="285750" lvl="1" indent="-285750" fontAlgn="ctr"/>
            <a:r>
              <a:rPr lang="en-US" sz="1800" dirty="0"/>
              <a:t>Overall architecture and design of automation service stems out of SMA (Service Management Automation)</a:t>
            </a:r>
          </a:p>
          <a:p>
            <a:pPr lvl="1"/>
            <a:endParaRPr lang="en-US" dirty="0"/>
          </a:p>
        </p:txBody>
      </p:sp>
      <p:sp>
        <p:nvSpPr>
          <p:cNvPr id="17" name="Title 16"/>
          <p:cNvSpPr>
            <a:spLocks noGrp="1"/>
          </p:cNvSpPr>
          <p:nvPr>
            <p:ph type="title"/>
          </p:nvPr>
        </p:nvSpPr>
        <p:spPr/>
        <p:txBody>
          <a:bodyPr/>
          <a:lstStyle/>
          <a:p>
            <a:r>
              <a:rPr lang="en-US" dirty="0"/>
              <a:t>Azure Automation</a:t>
            </a:r>
          </a:p>
        </p:txBody>
      </p:sp>
    </p:spTree>
    <p:extLst>
      <p:ext uri="{BB962C8B-B14F-4D97-AF65-F5344CB8AC3E}">
        <p14:creationId xmlns:p14="http://schemas.microsoft.com/office/powerpoint/2010/main" val="5510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Chef and Azure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112" y="1326305"/>
            <a:ext cx="6523096" cy="5460974"/>
          </a:xfrm>
          <a:prstGeom prst="rect">
            <a:avLst/>
          </a:prstGeom>
        </p:spPr>
      </p:pic>
    </p:spTree>
    <p:extLst>
      <p:ext uri="{BB962C8B-B14F-4D97-AF65-F5344CB8AC3E}">
        <p14:creationId xmlns:p14="http://schemas.microsoft.com/office/powerpoint/2010/main" val="18668063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1"/>
            <a:ext cx="11702553" cy="3958007"/>
          </a:xfrm>
        </p:spPr>
        <p:txBody>
          <a:bodyPr/>
          <a:lstStyle/>
          <a:p>
            <a:pPr marL="0" indent="0">
              <a:spcAft>
                <a:spcPts val="600"/>
              </a:spcAft>
              <a:buNone/>
            </a:pPr>
            <a:r>
              <a:rPr lang="en-US" sz="2800" dirty="0"/>
              <a:t>Two modes of operation</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Chef to provision and configure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ARM to provision, Chef + DSC to configure</a:t>
            </a:r>
          </a:p>
          <a:p>
            <a:pPr marL="0" indent="0">
              <a:spcAft>
                <a:spcPts val="600"/>
              </a:spcAft>
              <a:buNone/>
            </a:pPr>
            <a:r>
              <a:rPr lang="en-US" sz="2800" dirty="0"/>
              <a:t>Today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Existing support for knife Azure is ASM</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1.6.0 and higher will have ARM support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DSC support still buggy</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Azure Cookbook has limited capabilities</a:t>
            </a:r>
          </a:p>
          <a:p>
            <a:pPr marL="0" indent="0">
              <a:spcAft>
                <a:spcPts val="600"/>
              </a:spcAft>
              <a:buNone/>
            </a:pPr>
            <a:r>
              <a:rPr lang="en-US" sz="2800" dirty="0"/>
              <a:t>ARM</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Will require the use of a service principal</a:t>
            </a:r>
          </a:p>
        </p:txBody>
      </p:sp>
      <p:sp>
        <p:nvSpPr>
          <p:cNvPr id="3" name="Title 2"/>
          <p:cNvSpPr>
            <a:spLocks noGrp="1"/>
          </p:cNvSpPr>
          <p:nvPr>
            <p:ph type="title"/>
          </p:nvPr>
        </p:nvSpPr>
        <p:spPr/>
        <p:txBody>
          <a:bodyPr/>
          <a:lstStyle/>
          <a:p>
            <a:r>
              <a:rPr lang="en-US" dirty="0">
                <a:solidFill>
                  <a:srgbClr val="505050"/>
                </a:solidFill>
              </a:rPr>
              <a:t>Chef and Azure</a:t>
            </a:r>
          </a:p>
        </p:txBody>
      </p:sp>
      <p:sp>
        <p:nvSpPr>
          <p:cNvPr id="4" name="Rectangle 3"/>
          <p:cNvSpPr/>
          <p:nvPr/>
        </p:nvSpPr>
        <p:spPr>
          <a:xfrm>
            <a:off x="105386" y="5707062"/>
            <a:ext cx="12331089" cy="954107"/>
          </a:xfrm>
          <a:prstGeom prst="rect">
            <a:avLst/>
          </a:prstGeom>
        </p:spPr>
        <p:txBody>
          <a:bodyPr wrap="square">
            <a:spAutoFit/>
          </a:bodyPr>
          <a:lstStyle/>
          <a:p>
            <a:pPr algn="ctr" defTabSz="932597"/>
            <a:r>
              <a:rPr lang="en-US" sz="2800" b="1" kern="0" dirty="0">
                <a:solidFill>
                  <a:sysClr val="windowText" lastClr="000000"/>
                </a:solidFill>
                <a:latin typeface="Segoe UI" panose="020B0502040204020203" pitchFamily="34" charset="0"/>
                <a:cs typeface="Segoe UI" panose="020B0502040204020203" pitchFamily="34" charset="0"/>
                <a:hlinkClick r:id="rId3"/>
              </a:rPr>
              <a:t>https://azure.microsoft.com/en-us/documentation/articles/resource-group-authenticate-service-principal/</a:t>
            </a:r>
            <a:r>
              <a:rPr lang="en-US" sz="2800" b="1" kern="0" dirty="0">
                <a:solidFill>
                  <a:sysClr val="windowText" lastClr="000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07977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1" y="1212852"/>
            <a:ext cx="12068720" cy="3065455"/>
          </a:xfrm>
        </p:spPr>
        <p:txBody>
          <a:bodyPr/>
          <a:lstStyle/>
          <a:p>
            <a:pPr marL="0" indent="0">
              <a:spcBef>
                <a:spcPts val="1800"/>
              </a:spcBef>
              <a:buNone/>
            </a:pPr>
            <a:r>
              <a:rPr lang="en-US" sz="2800" dirty="0"/>
              <a:t>DSC provides platform and resources that can interface between other elements of the ecosystem</a:t>
            </a:r>
          </a:p>
          <a:p>
            <a:pPr marL="0" indent="0">
              <a:spcBef>
                <a:spcPts val="1800"/>
              </a:spcBef>
              <a:buNone/>
            </a:pPr>
            <a:r>
              <a:rPr lang="en-US" sz="2800" dirty="0"/>
              <a:t>Expands manageable configuration points</a:t>
            </a:r>
          </a:p>
          <a:p>
            <a:pPr marL="0" indent="0">
              <a:spcBef>
                <a:spcPts val="1800"/>
              </a:spcBef>
              <a:buNone/>
            </a:pPr>
            <a:r>
              <a:rPr lang="en-US" sz="2800" dirty="0"/>
              <a:t>PowerShell DSC Cookbook for Chef</a:t>
            </a:r>
          </a:p>
          <a:p>
            <a:pPr marL="0" lvl="1" indent="0" fontAlgn="ctr">
              <a:spcBef>
                <a:spcPts val="0"/>
              </a:spcBef>
              <a:buNone/>
              <a:defRPr/>
            </a:pPr>
            <a:r>
              <a:rPr lang="en-US" sz="1800" dirty="0">
                <a:latin typeface="+mj-lt"/>
              </a:rPr>
              <a:t>Use </a:t>
            </a:r>
            <a:r>
              <a:rPr lang="en-US" sz="1800" dirty="0" err="1">
                <a:latin typeface="+mj-lt"/>
              </a:rPr>
              <a:t>dsc_script</a:t>
            </a:r>
            <a:r>
              <a:rPr lang="en-US" sz="1800" dirty="0">
                <a:latin typeface="+mj-lt"/>
              </a:rPr>
              <a:t> and </a:t>
            </a:r>
            <a:r>
              <a:rPr lang="en-US" sz="1800" dirty="0" err="1">
                <a:latin typeface="+mj-lt"/>
              </a:rPr>
              <a:t>dsc_resource</a:t>
            </a:r>
            <a:r>
              <a:rPr lang="en-US" sz="1800" dirty="0">
                <a:latin typeface="+mj-lt"/>
              </a:rPr>
              <a:t> resource to include PowerShell DSC configurations in Chef recipes</a:t>
            </a:r>
          </a:p>
          <a:p>
            <a:pPr marL="0" indent="0">
              <a:spcBef>
                <a:spcPts val="1800"/>
              </a:spcBef>
              <a:buNone/>
            </a:pPr>
            <a:r>
              <a:rPr lang="en-US" sz="2800" dirty="0"/>
              <a:t>Consider if team is stronger in Ruby or PowerShell</a:t>
            </a:r>
          </a:p>
        </p:txBody>
      </p:sp>
      <p:sp>
        <p:nvSpPr>
          <p:cNvPr id="3" name="Title 2"/>
          <p:cNvSpPr>
            <a:spLocks noGrp="1"/>
          </p:cNvSpPr>
          <p:nvPr>
            <p:ph type="title"/>
          </p:nvPr>
        </p:nvSpPr>
        <p:spPr/>
        <p:txBody>
          <a:bodyPr/>
          <a:lstStyle/>
          <a:p>
            <a:r>
              <a:rPr lang="en-US"/>
              <a:t>Chef with PowerShell DSC</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3487" y="4679190"/>
            <a:ext cx="2249500" cy="2018472"/>
          </a:xfrm>
          <a:prstGeom prst="rect">
            <a:avLst/>
          </a:prstGeom>
        </p:spPr>
      </p:pic>
    </p:spTree>
    <p:extLst>
      <p:ext uri="{BB962C8B-B14F-4D97-AF65-F5344CB8AC3E}">
        <p14:creationId xmlns:p14="http://schemas.microsoft.com/office/powerpoint/2010/main" val="5250228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962" y="1212852"/>
            <a:ext cx="11702553" cy="2742289"/>
          </a:xfrm>
        </p:spPr>
        <p:txBody>
          <a:bodyPr/>
          <a:lstStyle/>
          <a:p>
            <a:pPr marL="342900" indent="-342900">
              <a:spcBef>
                <a:spcPts val="0"/>
              </a:spcBef>
              <a:spcAft>
                <a:spcPts val="600"/>
              </a:spcAft>
              <a:buFont typeface="Arial" pitchFamily="34" charset="0"/>
              <a:buChar char="•"/>
            </a:pPr>
            <a:r>
              <a:rPr lang="en-US" sz="2800" dirty="0">
                <a:solidFill>
                  <a:srgbClr val="505050"/>
                </a:solidFill>
              </a:rPr>
              <a:t>Create, stop, restart, and delete VMs and manage other resources with Puppet code using the Azure module</a:t>
            </a:r>
          </a:p>
          <a:p>
            <a:pPr marL="342900" indent="-342900">
              <a:spcBef>
                <a:spcPts val="0"/>
              </a:spcBef>
              <a:spcAft>
                <a:spcPts val="600"/>
              </a:spcAft>
              <a:buFont typeface="Arial" pitchFamily="34" charset="0"/>
              <a:buChar char="•"/>
            </a:pPr>
            <a:r>
              <a:rPr lang="en-US" sz="2800" dirty="0">
                <a:solidFill>
                  <a:srgbClr val="505050"/>
                </a:solidFill>
              </a:rPr>
              <a:t>Requires Azure CLI</a:t>
            </a:r>
          </a:p>
          <a:p>
            <a:pPr marL="342900" indent="-342900">
              <a:spcBef>
                <a:spcPts val="0"/>
              </a:spcBef>
              <a:spcAft>
                <a:spcPts val="600"/>
              </a:spcAft>
              <a:buFont typeface="Arial" pitchFamily="34" charset="0"/>
              <a:buChar char="•"/>
            </a:pPr>
            <a:r>
              <a:rPr lang="en-US" sz="2800" dirty="0">
                <a:solidFill>
                  <a:srgbClr val="505050"/>
                </a:solidFill>
              </a:rPr>
              <a:t>Requires Azure Gem client library for Ruby</a:t>
            </a:r>
          </a:p>
          <a:p>
            <a:pPr marL="342900" indent="-342900">
              <a:spcBef>
                <a:spcPts val="0"/>
              </a:spcBef>
              <a:spcAft>
                <a:spcPts val="600"/>
              </a:spcAft>
              <a:buFont typeface="Arial" pitchFamily="34" charset="0"/>
              <a:buChar char="•"/>
            </a:pPr>
            <a:r>
              <a:rPr lang="en-US" sz="2800" dirty="0">
                <a:solidFill>
                  <a:srgbClr val="505050"/>
                </a:solidFill>
              </a:rPr>
              <a:t>Running the module on a Windows Agent is only supported with puppet-agent 1.3.0 (a part of Puppet Enterprise 2015.3) and newer</a:t>
            </a:r>
          </a:p>
        </p:txBody>
      </p:sp>
      <p:sp>
        <p:nvSpPr>
          <p:cNvPr id="3" name="Title 2"/>
          <p:cNvSpPr>
            <a:spLocks noGrp="1"/>
          </p:cNvSpPr>
          <p:nvPr>
            <p:ph type="title"/>
          </p:nvPr>
        </p:nvSpPr>
        <p:spPr/>
        <p:txBody>
          <a:bodyPr/>
          <a:lstStyle/>
          <a:p>
            <a:r>
              <a:rPr lang="en-US" dirty="0"/>
              <a:t>Puppet on Azure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22400" y="5481348"/>
            <a:ext cx="3265323" cy="835315"/>
          </a:xfrm>
          <a:prstGeom prst="rect">
            <a:avLst/>
          </a:prstGeom>
        </p:spPr>
      </p:pic>
    </p:spTree>
    <p:extLst>
      <p:ext uri="{BB962C8B-B14F-4D97-AF65-F5344CB8AC3E}">
        <p14:creationId xmlns:p14="http://schemas.microsoft.com/office/powerpoint/2010/main" val="36136734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Compare and contrast</a:t>
            </a:r>
          </a:p>
        </p:txBody>
      </p:sp>
      <p:graphicFrame>
        <p:nvGraphicFramePr>
          <p:cNvPr id="3" name="Table 2"/>
          <p:cNvGraphicFramePr>
            <a:graphicFrameLocks noGrp="1"/>
          </p:cNvGraphicFramePr>
          <p:nvPr>
            <p:extLst>
              <p:ext uri="{D42A27DB-BD31-4B8C-83A1-F6EECF244321}">
                <p14:modId xmlns:p14="http://schemas.microsoft.com/office/powerpoint/2010/main" val="112681356"/>
              </p:ext>
            </p:extLst>
          </p:nvPr>
        </p:nvGraphicFramePr>
        <p:xfrm>
          <a:off x="274297" y="2085885"/>
          <a:ext cx="11887883" cy="3733309"/>
        </p:xfrm>
        <a:graphic>
          <a:graphicData uri="http://schemas.openxmlformats.org/drawingml/2006/table">
            <a:tbl>
              <a:tblPr firstRow="1" bandRow="1">
                <a:tableStyleId>{5C22544A-7EE6-4342-B048-85BDC9FD1C3A}</a:tableStyleId>
              </a:tblPr>
              <a:tblGrid>
                <a:gridCol w="1904730">
                  <a:extLst>
                    <a:ext uri="{9D8B030D-6E8A-4147-A177-3AD203B41FA5}">
                      <a16:colId xmlns:a16="http://schemas.microsoft.com/office/drawing/2014/main" val="1589437039"/>
                    </a:ext>
                  </a:extLst>
                </a:gridCol>
                <a:gridCol w="2819001">
                  <a:extLst>
                    <a:ext uri="{9D8B030D-6E8A-4147-A177-3AD203B41FA5}">
                      <a16:colId xmlns:a16="http://schemas.microsoft.com/office/drawing/2014/main" val="4293771921"/>
                    </a:ext>
                  </a:extLst>
                </a:gridCol>
                <a:gridCol w="2819001">
                  <a:extLst>
                    <a:ext uri="{9D8B030D-6E8A-4147-A177-3AD203B41FA5}">
                      <a16:colId xmlns:a16="http://schemas.microsoft.com/office/drawing/2014/main" val="344364177"/>
                    </a:ext>
                  </a:extLst>
                </a:gridCol>
                <a:gridCol w="4345151">
                  <a:extLst>
                    <a:ext uri="{9D8B030D-6E8A-4147-A177-3AD203B41FA5}">
                      <a16:colId xmlns:a16="http://schemas.microsoft.com/office/drawing/2014/main" val="3661414073"/>
                    </a:ext>
                  </a:extLst>
                </a:gridCol>
              </a:tblGrid>
              <a:tr h="370787">
                <a:tc>
                  <a:txBody>
                    <a:bodyPr/>
                    <a:lstStyle/>
                    <a:p>
                      <a:endParaRPr lang="en-US" sz="2000" b="1" dirty="0"/>
                    </a:p>
                  </a:txBody>
                  <a:tcPr marL="91427" marR="91427" marT="45713" marB="45713">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Chef</a:t>
                      </a:r>
                    </a:p>
                  </a:txBody>
                  <a:tcPr marL="91427" marR="91427" marT="45713" marB="45713">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Puppet</a:t>
                      </a:r>
                    </a:p>
                  </a:txBody>
                  <a:tcPr marL="91427" marR="91427" marT="45713" marB="45713">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r>
                        <a:rPr lang="en-US" sz="2000" b="1" i="0" dirty="0">
                          <a:latin typeface="Segoe UI Semilight" panose="020B0402040204020203" pitchFamily="34" charset="0"/>
                          <a:cs typeface="Segoe UI Semilight" panose="020B0402040204020203" pitchFamily="34" charset="0"/>
                        </a:rPr>
                        <a:t>Azure Automation</a:t>
                      </a:r>
                      <a:r>
                        <a:rPr lang="en-US" sz="2000" b="1" i="0" baseline="0" dirty="0">
                          <a:latin typeface="Segoe UI Semilight" panose="020B0402040204020203" pitchFamily="34" charset="0"/>
                          <a:cs typeface="Segoe UI Semilight" panose="020B0402040204020203" pitchFamily="34" charset="0"/>
                        </a:rPr>
                        <a:t> DSC</a:t>
                      </a:r>
                      <a:endParaRPr lang="en-US" sz="2000" b="1" i="0" dirty="0">
                        <a:latin typeface="Segoe UI Semilight" panose="020B0402040204020203" pitchFamily="34" charset="0"/>
                        <a:cs typeface="Segoe UI Semilight" panose="020B0402040204020203" pitchFamily="34" charset="0"/>
                      </a:endParaRPr>
                    </a:p>
                  </a:txBody>
                  <a:tcPr marL="91427" marR="91427" marT="45713" marB="45713">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3316884358"/>
                  </a:ext>
                </a:extLst>
              </a:tr>
              <a:tr h="370787">
                <a:tc>
                  <a:txBody>
                    <a:bodyPr/>
                    <a:lstStyle/>
                    <a:p>
                      <a:r>
                        <a:rPr lang="en-US" sz="1200" dirty="0"/>
                        <a:t>Client-side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Agent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Agent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Local</a:t>
                      </a:r>
                      <a:r>
                        <a:rPr lang="en-US" sz="1200" baseline="0"/>
                        <a:t> Configuration Manager</a:t>
                      </a:r>
                      <a:endParaRPr lang="en-US" sz="1200"/>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221101445"/>
                  </a:ext>
                </a:extLst>
              </a:tr>
              <a:tr h="370787">
                <a:tc>
                  <a:txBody>
                    <a:bodyPr/>
                    <a:lstStyle/>
                    <a:p>
                      <a:r>
                        <a:rPr lang="en-US" sz="1200" dirty="0"/>
                        <a:t>Azure Install</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Chef VM Extension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Puppet VM Extension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DSC VM Extension</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875359846"/>
                  </a:ext>
                </a:extLst>
              </a:tr>
              <a:tr h="370787">
                <a:tc>
                  <a:txBody>
                    <a:bodyPr/>
                    <a:lstStyle/>
                    <a:p>
                      <a:r>
                        <a:rPr lang="en-US" sz="1200"/>
                        <a:t>Server-side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Chef Server</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Puppet</a:t>
                      </a:r>
                      <a:r>
                        <a:rPr lang="en-US" sz="1200" baseline="0"/>
                        <a:t> Enterprise Server</a:t>
                      </a:r>
                      <a:endParaRPr lang="en-US" sz="120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Azure Automation DSC Pull Server</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4146511114"/>
                  </a:ext>
                </a:extLst>
              </a:tr>
              <a:tr h="370787">
                <a:tc>
                  <a:txBody>
                    <a:bodyPr/>
                    <a:lstStyle/>
                    <a:p>
                      <a:r>
                        <a:rPr lang="en-US" sz="1200"/>
                        <a:t>Azure Install</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Marketplace VM</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Marketplace VM</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Azure Automation Account</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965179999"/>
                  </a:ext>
                </a:extLst>
              </a:tr>
              <a:tr h="370787">
                <a:tc>
                  <a:txBody>
                    <a:bodyPr/>
                    <a:lstStyle/>
                    <a:p>
                      <a:r>
                        <a:rPr lang="en-US" sz="1200"/>
                        <a:t>Configuration</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Cookbook/recipe/run list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Module/class/manifest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Node configuration/DSC resources</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707754472"/>
                  </a:ext>
                </a:extLst>
              </a:tr>
              <a:tr h="370787">
                <a:tc>
                  <a:txBody>
                    <a:bodyPr/>
                    <a:lstStyle/>
                    <a:p>
                      <a:r>
                        <a:rPr lang="en-US" sz="1200"/>
                        <a:t>Language</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Ruby + Domain Specific</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Ruby + Domain Specific</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PowerShell</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542841824"/>
                  </a:ext>
                </a:extLst>
              </a:tr>
              <a:tr h="370787">
                <a:tc>
                  <a:txBody>
                    <a:bodyPr/>
                    <a:lstStyle/>
                    <a:p>
                      <a:r>
                        <a:rPr lang="en-US" sz="1200"/>
                        <a:t>Dev/test</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Kitchen/knife/workstation</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Puppet agent –t</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LCM/PowerShell ISE</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3947092676"/>
                  </a:ext>
                </a:extLst>
              </a:tr>
              <a:tr h="370787">
                <a:tc>
                  <a:txBody>
                    <a:bodyPr/>
                    <a:lstStyle/>
                    <a:p>
                      <a:r>
                        <a:rPr lang="en-US" sz="1200"/>
                        <a:t>OS</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Windows/Linux++</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Windows</a:t>
                      </a:r>
                      <a:r>
                        <a:rPr lang="en-US" sz="1200" baseline="0" dirty="0"/>
                        <a:t>/Linux ++</a:t>
                      </a:r>
                      <a:endParaRPr lang="en-US" sz="1200" dirty="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Windows ++/Linux</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931516389"/>
                  </a:ext>
                </a:extLst>
              </a:tr>
              <a:tr h="370787">
                <a:tc>
                  <a:txBody>
                    <a:bodyPr/>
                    <a:lstStyle/>
                    <a:p>
                      <a:r>
                        <a:rPr lang="en-US" sz="1200"/>
                        <a:t>Community</a:t>
                      </a:r>
                    </a:p>
                  </a:txBody>
                  <a:tcPr marL="91427" marR="91427" marT="45713" marB="45713"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Supermarket/cookbooks</a:t>
                      </a:r>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a:t>Forge/modules</a:t>
                      </a:r>
                      <a:r>
                        <a:rPr lang="en-US" sz="1200" baseline="0"/>
                        <a:t>/curated</a:t>
                      </a:r>
                      <a:endParaRPr lang="en-US" sz="1200"/>
                    </a:p>
                  </a:txBody>
                  <a:tcPr marL="91427" marR="91427" marT="45713" marB="45713" anchor="ct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r>
                        <a:rPr lang="en-US" sz="1200" dirty="0"/>
                        <a:t>PowerShell Gallery/DSC Resources</a:t>
                      </a:r>
                    </a:p>
                  </a:txBody>
                  <a:tcPr marL="91427" marR="91427" marT="45713" marB="45713"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685368021"/>
                  </a:ext>
                </a:extLst>
              </a:tr>
            </a:tbl>
          </a:graphicData>
        </a:graphic>
      </p:graphicFrame>
      <p:pic>
        <p:nvPicPr>
          <p:cNvPr id="4" name="tmp4799">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65.1972"/>
                </p14:media>
              </p:ext>
              <p:ext uri="{42D2F446-02D8-4167-A562-619A0277C38B}">
                <p15:isNarration xmlns:p15="http://schemas.microsoft.com/office/powerpoint/2012/main" val="1"/>
              </p:ext>
            </p:extLst>
          </p:nvPr>
        </p:nvPicPr>
        <p:blipFill>
          <a:blip r:embed="rId6"/>
          <a:stretch>
            <a:fillRect/>
          </a:stretch>
        </p:blipFill>
        <p:spPr>
          <a:xfrm>
            <a:off x="12105442" y="102083"/>
            <a:ext cx="228567" cy="228567"/>
          </a:xfrm>
          <a:prstGeom prst="rect">
            <a:avLst/>
          </a:prstGeom>
        </p:spPr>
      </p:pic>
    </p:spTree>
    <p:extLst>
      <p:ext uri="{BB962C8B-B14F-4D97-AF65-F5344CB8AC3E}">
        <p14:creationId xmlns:p14="http://schemas.microsoft.com/office/powerpoint/2010/main" val="4187385428"/>
      </p:ext>
    </p:extLst>
  </p:cSld>
  <p:clrMapOvr>
    <a:masterClrMapping/>
  </p:clrMapOvr>
  <p:transition advTm="4164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Architecture</a:t>
            </a:r>
          </a:p>
        </p:txBody>
      </p:sp>
      <p:pic>
        <p:nvPicPr>
          <p:cNvPr id="5" name="Picture 4"/>
          <p:cNvPicPr>
            <a:picLocks noChangeAspect="1"/>
          </p:cNvPicPr>
          <p:nvPr/>
        </p:nvPicPr>
        <p:blipFill>
          <a:blip r:embed="rId3"/>
          <a:stretch>
            <a:fillRect/>
          </a:stretch>
        </p:blipFill>
        <p:spPr>
          <a:xfrm>
            <a:off x="4991613" y="513844"/>
            <a:ext cx="7016964" cy="6018996"/>
          </a:xfrm>
          <a:prstGeom prst="rect">
            <a:avLst/>
          </a:prstGeom>
        </p:spPr>
      </p:pic>
      <p:grpSp>
        <p:nvGrpSpPr>
          <p:cNvPr id="3" name="Group 4"/>
          <p:cNvGrpSpPr>
            <a:grpSpLocks noChangeAspect="1"/>
          </p:cNvGrpSpPr>
          <p:nvPr/>
        </p:nvGrpSpPr>
        <p:grpSpPr bwMode="auto">
          <a:xfrm>
            <a:off x="2280444" y="1427163"/>
            <a:ext cx="1554163" cy="5110162"/>
            <a:chOff x="1436" y="899"/>
            <a:chExt cx="979" cy="3219"/>
          </a:xfrm>
        </p:grpSpPr>
        <p:sp>
          <p:nvSpPr>
            <p:cNvPr id="4" name="AutoShape 3"/>
            <p:cNvSpPr>
              <a:spLocks noChangeAspect="1" noChangeArrowheads="1" noTextEdit="1"/>
            </p:cNvSpPr>
            <p:nvPr/>
          </p:nvSpPr>
          <p:spPr bwMode="auto">
            <a:xfrm>
              <a:off x="1436" y="899"/>
              <a:ext cx="979" cy="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1457" y="2029"/>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457" y="2029"/>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1671" y="2172"/>
              <a:ext cx="52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Azure Portal</a:t>
              </a:r>
              <a:endParaRPr lang="en-US" altLang="en-US"/>
            </a:p>
          </p:txBody>
        </p:sp>
        <p:sp>
          <p:nvSpPr>
            <p:cNvPr id="10" name="Freeform 8"/>
            <p:cNvSpPr>
              <a:spLocks/>
            </p:cNvSpPr>
            <p:nvPr/>
          </p:nvSpPr>
          <p:spPr bwMode="auto">
            <a:xfrm>
              <a:off x="1457" y="2564"/>
              <a:ext cx="947" cy="403"/>
            </a:xfrm>
            <a:custGeom>
              <a:avLst/>
              <a:gdLst>
                <a:gd name="T0" fmla="*/ 154 w 1920"/>
                <a:gd name="T1" fmla="*/ 824 h 824"/>
                <a:gd name="T2" fmla="*/ 1767 w 1920"/>
                <a:gd name="T3" fmla="*/ 824 h 824"/>
                <a:gd name="T4" fmla="*/ 1920 w 1920"/>
                <a:gd name="T5" fmla="*/ 670 h 824"/>
                <a:gd name="T6" fmla="*/ 1920 w 1920"/>
                <a:gd name="T7" fmla="*/ 153 h 824"/>
                <a:gd name="T8" fmla="*/ 1767 w 1920"/>
                <a:gd name="T9" fmla="*/ 0 h 824"/>
                <a:gd name="T10" fmla="*/ 154 w 1920"/>
                <a:gd name="T11" fmla="*/ 0 h 824"/>
                <a:gd name="T12" fmla="*/ 0 w 1920"/>
                <a:gd name="T13" fmla="*/ 153 h 824"/>
                <a:gd name="T14" fmla="*/ 0 w 1920"/>
                <a:gd name="T15" fmla="*/ 670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0"/>
                  </a:cubicBezTo>
                  <a:lnTo>
                    <a:pt x="1920" y="153"/>
                  </a:lnTo>
                  <a:cubicBezTo>
                    <a:pt x="1920" y="68"/>
                    <a:pt x="1852" y="0"/>
                    <a:pt x="1767" y="0"/>
                  </a:cubicBezTo>
                  <a:lnTo>
                    <a:pt x="154" y="0"/>
                  </a:lnTo>
                  <a:cubicBezTo>
                    <a:pt x="69" y="0"/>
                    <a:pt x="0" y="68"/>
                    <a:pt x="0" y="153"/>
                  </a:cubicBezTo>
                  <a:lnTo>
                    <a:pt x="0" y="670"/>
                  </a:lnTo>
                  <a:cubicBezTo>
                    <a:pt x="0" y="755"/>
                    <a:pt x="69" y="824"/>
                    <a:pt x="154" y="82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1457" y="2564"/>
              <a:ext cx="947" cy="403"/>
            </a:xfrm>
            <a:custGeom>
              <a:avLst/>
              <a:gdLst>
                <a:gd name="T0" fmla="*/ 154 w 1920"/>
                <a:gd name="T1" fmla="*/ 824 h 824"/>
                <a:gd name="T2" fmla="*/ 1767 w 1920"/>
                <a:gd name="T3" fmla="*/ 824 h 824"/>
                <a:gd name="T4" fmla="*/ 1920 w 1920"/>
                <a:gd name="T5" fmla="*/ 670 h 824"/>
                <a:gd name="T6" fmla="*/ 1920 w 1920"/>
                <a:gd name="T7" fmla="*/ 153 h 824"/>
                <a:gd name="T8" fmla="*/ 1767 w 1920"/>
                <a:gd name="T9" fmla="*/ 0 h 824"/>
                <a:gd name="T10" fmla="*/ 154 w 1920"/>
                <a:gd name="T11" fmla="*/ 0 h 824"/>
                <a:gd name="T12" fmla="*/ 0 w 1920"/>
                <a:gd name="T13" fmla="*/ 153 h 824"/>
                <a:gd name="T14" fmla="*/ 0 w 1920"/>
                <a:gd name="T15" fmla="*/ 670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0"/>
                  </a:cubicBezTo>
                  <a:lnTo>
                    <a:pt x="1920" y="153"/>
                  </a:lnTo>
                  <a:cubicBezTo>
                    <a:pt x="1920" y="68"/>
                    <a:pt x="1852" y="0"/>
                    <a:pt x="1767" y="0"/>
                  </a:cubicBezTo>
                  <a:lnTo>
                    <a:pt x="154" y="0"/>
                  </a:lnTo>
                  <a:cubicBezTo>
                    <a:pt x="69" y="0"/>
                    <a:pt x="0" y="68"/>
                    <a:pt x="0" y="153"/>
                  </a:cubicBezTo>
                  <a:lnTo>
                    <a:pt x="0" y="670"/>
                  </a:lnTo>
                  <a:cubicBezTo>
                    <a:pt x="0" y="755"/>
                    <a:pt x="69" y="824"/>
                    <a:pt x="154" y="82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1587" y="2706"/>
              <a:ext cx="69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Azure Scheduler</a:t>
              </a:r>
              <a:endParaRPr lang="en-US" altLang="en-US"/>
            </a:p>
          </p:txBody>
        </p:sp>
        <p:sp>
          <p:nvSpPr>
            <p:cNvPr id="13" name="Freeform 11"/>
            <p:cNvSpPr>
              <a:spLocks/>
            </p:cNvSpPr>
            <p:nvPr/>
          </p:nvSpPr>
          <p:spPr bwMode="auto">
            <a:xfrm>
              <a:off x="1457" y="3136"/>
              <a:ext cx="947" cy="403"/>
            </a:xfrm>
            <a:custGeom>
              <a:avLst/>
              <a:gdLst>
                <a:gd name="T0" fmla="*/ 154 w 1920"/>
                <a:gd name="T1" fmla="*/ 824 h 824"/>
                <a:gd name="T2" fmla="*/ 1767 w 1920"/>
                <a:gd name="T3" fmla="*/ 824 h 824"/>
                <a:gd name="T4" fmla="*/ 1920 w 1920"/>
                <a:gd name="T5" fmla="*/ 671 h 824"/>
                <a:gd name="T6" fmla="*/ 1920 w 1920"/>
                <a:gd name="T7" fmla="*/ 154 h 824"/>
                <a:gd name="T8" fmla="*/ 1767 w 1920"/>
                <a:gd name="T9" fmla="*/ 0 h 824"/>
                <a:gd name="T10" fmla="*/ 154 w 1920"/>
                <a:gd name="T11" fmla="*/ 0 h 824"/>
                <a:gd name="T12" fmla="*/ 0 w 1920"/>
                <a:gd name="T13" fmla="*/ 154 h 824"/>
                <a:gd name="T14" fmla="*/ 0 w 1920"/>
                <a:gd name="T15" fmla="*/ 671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1"/>
                  </a:cubicBezTo>
                  <a:lnTo>
                    <a:pt x="1920" y="154"/>
                  </a:lnTo>
                  <a:cubicBezTo>
                    <a:pt x="1920" y="69"/>
                    <a:pt x="1852" y="0"/>
                    <a:pt x="1767" y="0"/>
                  </a:cubicBezTo>
                  <a:lnTo>
                    <a:pt x="154" y="0"/>
                  </a:lnTo>
                  <a:cubicBezTo>
                    <a:pt x="69" y="0"/>
                    <a:pt x="0" y="69"/>
                    <a:pt x="0" y="154"/>
                  </a:cubicBezTo>
                  <a:lnTo>
                    <a:pt x="0" y="671"/>
                  </a:lnTo>
                  <a:cubicBezTo>
                    <a:pt x="0" y="755"/>
                    <a:pt x="69" y="824"/>
                    <a:pt x="154" y="82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457" y="3135"/>
              <a:ext cx="947" cy="404"/>
            </a:xfrm>
            <a:custGeom>
              <a:avLst/>
              <a:gdLst>
                <a:gd name="T0" fmla="*/ 154 w 1920"/>
                <a:gd name="T1" fmla="*/ 824 h 824"/>
                <a:gd name="T2" fmla="*/ 1767 w 1920"/>
                <a:gd name="T3" fmla="*/ 824 h 824"/>
                <a:gd name="T4" fmla="*/ 1920 w 1920"/>
                <a:gd name="T5" fmla="*/ 671 h 824"/>
                <a:gd name="T6" fmla="*/ 1920 w 1920"/>
                <a:gd name="T7" fmla="*/ 154 h 824"/>
                <a:gd name="T8" fmla="*/ 1767 w 1920"/>
                <a:gd name="T9" fmla="*/ 0 h 824"/>
                <a:gd name="T10" fmla="*/ 154 w 1920"/>
                <a:gd name="T11" fmla="*/ 0 h 824"/>
                <a:gd name="T12" fmla="*/ 0 w 1920"/>
                <a:gd name="T13" fmla="*/ 154 h 824"/>
                <a:gd name="T14" fmla="*/ 0 w 1920"/>
                <a:gd name="T15" fmla="*/ 671 h 824"/>
                <a:gd name="T16" fmla="*/ 154 w 1920"/>
                <a:gd name="T17" fmla="*/ 8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4">
                  <a:moveTo>
                    <a:pt x="154" y="824"/>
                  </a:moveTo>
                  <a:lnTo>
                    <a:pt x="1767" y="824"/>
                  </a:lnTo>
                  <a:cubicBezTo>
                    <a:pt x="1852" y="824"/>
                    <a:pt x="1920" y="755"/>
                    <a:pt x="1920" y="671"/>
                  </a:cubicBezTo>
                  <a:lnTo>
                    <a:pt x="1920" y="154"/>
                  </a:lnTo>
                  <a:cubicBezTo>
                    <a:pt x="1920" y="69"/>
                    <a:pt x="1852" y="0"/>
                    <a:pt x="1767" y="0"/>
                  </a:cubicBezTo>
                  <a:lnTo>
                    <a:pt x="154" y="0"/>
                  </a:lnTo>
                  <a:cubicBezTo>
                    <a:pt x="69" y="0"/>
                    <a:pt x="0" y="69"/>
                    <a:pt x="0" y="154"/>
                  </a:cubicBezTo>
                  <a:lnTo>
                    <a:pt x="0" y="671"/>
                  </a:lnTo>
                  <a:cubicBezTo>
                    <a:pt x="0" y="755"/>
                    <a:pt x="69" y="824"/>
                    <a:pt x="154" y="82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p:nvSpPr>
          <p:spPr bwMode="auto">
            <a:xfrm>
              <a:off x="1695" y="3278"/>
              <a:ext cx="47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PowerShell</a:t>
              </a:r>
              <a:endParaRPr lang="en-US" altLang="en-US"/>
            </a:p>
          </p:txBody>
        </p:sp>
        <p:sp>
          <p:nvSpPr>
            <p:cNvPr id="16" name="Freeform 14"/>
            <p:cNvSpPr>
              <a:spLocks/>
            </p:cNvSpPr>
            <p:nvPr/>
          </p:nvSpPr>
          <p:spPr bwMode="auto">
            <a:xfrm>
              <a:off x="1457" y="3707"/>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1457" y="3707"/>
              <a:ext cx="947" cy="404"/>
            </a:xfrm>
            <a:custGeom>
              <a:avLst/>
              <a:gdLst>
                <a:gd name="T0" fmla="*/ 154 w 1920"/>
                <a:gd name="T1" fmla="*/ 825 h 825"/>
                <a:gd name="T2" fmla="*/ 1767 w 1920"/>
                <a:gd name="T3" fmla="*/ 825 h 825"/>
                <a:gd name="T4" fmla="*/ 1920 w 1920"/>
                <a:gd name="T5" fmla="*/ 671 h 825"/>
                <a:gd name="T6" fmla="*/ 1920 w 1920"/>
                <a:gd name="T7" fmla="*/ 154 h 825"/>
                <a:gd name="T8" fmla="*/ 1767 w 1920"/>
                <a:gd name="T9" fmla="*/ 0 h 825"/>
                <a:gd name="T10" fmla="*/ 154 w 1920"/>
                <a:gd name="T11" fmla="*/ 0 h 825"/>
                <a:gd name="T12" fmla="*/ 0 w 1920"/>
                <a:gd name="T13" fmla="*/ 154 h 825"/>
                <a:gd name="T14" fmla="*/ 0 w 1920"/>
                <a:gd name="T15" fmla="*/ 671 h 825"/>
                <a:gd name="T16" fmla="*/ 154 w 1920"/>
                <a:gd name="T17"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0" h="825">
                  <a:moveTo>
                    <a:pt x="154" y="825"/>
                  </a:moveTo>
                  <a:lnTo>
                    <a:pt x="1767" y="825"/>
                  </a:lnTo>
                  <a:cubicBezTo>
                    <a:pt x="1852" y="825"/>
                    <a:pt x="1920" y="756"/>
                    <a:pt x="1920" y="671"/>
                  </a:cubicBezTo>
                  <a:lnTo>
                    <a:pt x="1920" y="154"/>
                  </a:lnTo>
                  <a:cubicBezTo>
                    <a:pt x="1920" y="69"/>
                    <a:pt x="1852" y="0"/>
                    <a:pt x="1767" y="0"/>
                  </a:cubicBezTo>
                  <a:lnTo>
                    <a:pt x="154" y="0"/>
                  </a:lnTo>
                  <a:cubicBezTo>
                    <a:pt x="69" y="0"/>
                    <a:pt x="0" y="69"/>
                    <a:pt x="0" y="154"/>
                  </a:cubicBezTo>
                  <a:lnTo>
                    <a:pt x="0" y="671"/>
                  </a:lnTo>
                  <a:cubicBezTo>
                    <a:pt x="0" y="756"/>
                    <a:pt x="69" y="825"/>
                    <a:pt x="154" y="825"/>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p:nvSpPr>
          <p:spPr bwMode="auto">
            <a:xfrm>
              <a:off x="1747" y="3850"/>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REST API</a:t>
              </a:r>
              <a:endParaRPr lang="en-US" altLang="en-US"/>
            </a:p>
          </p:txBody>
        </p:sp>
        <p:sp>
          <p:nvSpPr>
            <p:cNvPr id="19" name="Rectangle 17"/>
            <p:cNvSpPr>
              <a:spLocks noChangeArrowheads="1"/>
            </p:cNvSpPr>
            <p:nvPr/>
          </p:nvSpPr>
          <p:spPr bwMode="auto">
            <a:xfrm>
              <a:off x="1457" y="914"/>
              <a:ext cx="888" cy="548"/>
            </a:xfrm>
            <a:prstGeom prst="rect">
              <a:avLst/>
            </a:prstGeom>
            <a:solidFill>
              <a:srgbClr val="DD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8"/>
            <p:cNvSpPr>
              <a:spLocks noChangeArrowheads="1"/>
            </p:cNvSpPr>
            <p:nvPr/>
          </p:nvSpPr>
          <p:spPr bwMode="auto">
            <a:xfrm>
              <a:off x="1457" y="914"/>
              <a:ext cx="888" cy="548"/>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9"/>
            <p:cNvSpPr>
              <a:spLocks noChangeArrowheads="1"/>
            </p:cNvSpPr>
            <p:nvPr/>
          </p:nvSpPr>
          <p:spPr bwMode="auto">
            <a:xfrm>
              <a:off x="1680" y="1066"/>
              <a:ext cx="47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Invocation </a:t>
              </a:r>
              <a:endParaRPr lang="en-US" altLang="en-US"/>
            </a:p>
          </p:txBody>
        </p:sp>
        <p:sp>
          <p:nvSpPr>
            <p:cNvPr id="22" name="Rectangle 20"/>
            <p:cNvSpPr>
              <a:spLocks noChangeArrowheads="1"/>
            </p:cNvSpPr>
            <p:nvPr/>
          </p:nvSpPr>
          <p:spPr bwMode="auto">
            <a:xfrm>
              <a:off x="1792" y="1192"/>
              <a:ext cx="22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300">
                  <a:solidFill>
                    <a:srgbClr val="000000"/>
                  </a:solidFill>
                  <a:latin typeface="Calibri" panose="020F0502020204030204" pitchFamily="34" charset="0"/>
                </a:rPr>
                <a:t>Point</a:t>
              </a:r>
              <a:endParaRPr lang="en-US" altLang="en-US"/>
            </a:p>
          </p:txBody>
        </p:sp>
      </p:grpSp>
    </p:spTree>
    <p:extLst>
      <p:ext uri="{BB962C8B-B14F-4D97-AF65-F5344CB8AC3E}">
        <p14:creationId xmlns:p14="http://schemas.microsoft.com/office/powerpoint/2010/main" val="41778957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Automation concepts</a:t>
            </a:r>
          </a:p>
        </p:txBody>
      </p:sp>
    </p:spTree>
    <p:extLst>
      <p:ext uri="{BB962C8B-B14F-4D97-AF65-F5344CB8AC3E}">
        <p14:creationId xmlns:p14="http://schemas.microsoft.com/office/powerpoint/2010/main" val="3510234128"/>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962" y="1212852"/>
            <a:ext cx="7527675" cy="4681282"/>
          </a:xfrm>
        </p:spPr>
        <p:txBody>
          <a:bodyPr/>
          <a:lstStyle/>
          <a:p>
            <a:pPr marL="0" indent="0">
              <a:spcAft>
                <a:spcPts val="600"/>
              </a:spcAft>
              <a:buNone/>
            </a:pPr>
            <a:r>
              <a:rPr lang="en-US" sz="2800" dirty="0"/>
              <a:t>Automation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It’s a container…Like a storage account or Web API account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Accounts can live in different regions</a:t>
            </a:r>
          </a:p>
          <a:p>
            <a:pPr marL="0" indent="0">
              <a:spcAft>
                <a:spcPts val="600"/>
              </a:spcAft>
              <a:buNone/>
            </a:pPr>
            <a:r>
              <a:rPr lang="en-US" sz="2800" dirty="0"/>
              <a:t>Runbooks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PowerShell Workflow that contains all the code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From the old Runbook terminology, which meant an ordered checklist for a process</a:t>
            </a:r>
          </a:p>
          <a:p>
            <a:pPr marL="0" indent="0">
              <a:spcAft>
                <a:spcPts val="600"/>
              </a:spcAft>
              <a:buNone/>
            </a:pPr>
            <a:r>
              <a:rPr lang="en-US" sz="2800" dirty="0"/>
              <a:t>Job</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An execution instance of a runbook</a:t>
            </a:r>
          </a:p>
          <a:p>
            <a:pPr marL="0" indent="0">
              <a:spcAft>
                <a:spcPts val="600"/>
              </a:spcAft>
              <a:buNone/>
            </a:pPr>
            <a:r>
              <a:rPr lang="en-US" sz="2800" dirty="0"/>
              <a:t>Asset</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A value that can be used within a runbook. E.g., Credentials, </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variables, connections</a:t>
            </a:r>
          </a:p>
        </p:txBody>
      </p:sp>
      <p:sp>
        <p:nvSpPr>
          <p:cNvPr id="17" name="Title 16"/>
          <p:cNvSpPr>
            <a:spLocks noGrp="1"/>
          </p:cNvSpPr>
          <p:nvPr>
            <p:ph type="title"/>
          </p:nvPr>
        </p:nvSpPr>
        <p:spPr/>
        <p:txBody>
          <a:bodyPr/>
          <a:lstStyle/>
          <a:p>
            <a:r>
              <a:rPr lang="en-US" dirty="0">
                <a:solidFill>
                  <a:srgbClr val="505050"/>
                </a:solidFill>
              </a:rPr>
              <a:t>Automation in the portal</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57" y="3281891"/>
            <a:ext cx="3173510" cy="3173915"/>
          </a:xfrm>
          <a:prstGeom prst="rect">
            <a:avLst/>
          </a:prstGeom>
        </p:spPr>
      </p:pic>
    </p:spTree>
    <p:extLst>
      <p:ext uri="{BB962C8B-B14F-4D97-AF65-F5344CB8AC3E}">
        <p14:creationId xmlns:p14="http://schemas.microsoft.com/office/powerpoint/2010/main" val="5414504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1000"/>
                                        <p:tgtEl>
                                          <p:spTgt spid="6">
                                            <p:txEl>
                                              <p:pRg st="7" end="7"/>
                                            </p:txEl>
                                          </p:spTgt>
                                        </p:tgtEl>
                                      </p:cBhvr>
                                    </p:animEffect>
                                    <p:anim calcmode="lin" valueType="num">
                                      <p:cBhvr>
                                        <p:cTn id="4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fade">
                                      <p:cBhvr>
                                        <p:cTn id="53" dur="1000"/>
                                        <p:tgtEl>
                                          <p:spTgt spid="6">
                                            <p:txEl>
                                              <p:pRg st="8" end="8"/>
                                            </p:txEl>
                                          </p:spTgt>
                                        </p:tgtEl>
                                      </p:cBhvr>
                                    </p:animEffect>
                                    <p:anim calcmode="lin" valueType="num">
                                      <p:cBhvr>
                                        <p:cTn id="5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1000"/>
                                        <p:tgtEl>
                                          <p:spTgt spid="6">
                                            <p:txEl>
                                              <p:pRg st="9" end="9"/>
                                            </p:txEl>
                                          </p:spTgt>
                                        </p:tgtEl>
                                      </p:cBhvr>
                                    </p:animEffect>
                                    <p:anim calcmode="lin" valueType="num">
                                      <p:cBhvr>
                                        <p:cTn id="5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a:spLocks noGrp="1"/>
          </p:cNvSpPr>
          <p:nvPr>
            <p:ph type="title"/>
          </p:nvPr>
        </p:nvSpPr>
        <p:spPr/>
        <p:txBody>
          <a:bodyPr/>
          <a:lstStyle/>
          <a:p>
            <a:r>
              <a:rPr lang="en-US" dirty="0"/>
              <a:t>Intro to Automation assets</a:t>
            </a:r>
          </a:p>
        </p:txBody>
      </p:sp>
      <p:pic>
        <p:nvPicPr>
          <p:cNvPr id="5" name="Picture 4"/>
          <p:cNvPicPr>
            <a:picLocks noChangeAspect="1"/>
          </p:cNvPicPr>
          <p:nvPr/>
        </p:nvPicPr>
        <p:blipFill>
          <a:blip r:embed="rId3"/>
          <a:stretch>
            <a:fillRect/>
          </a:stretch>
        </p:blipFill>
        <p:spPr>
          <a:xfrm>
            <a:off x="7172819" y="1363662"/>
            <a:ext cx="5281118" cy="4945809"/>
          </a:xfrm>
          <a:prstGeom prst="rect">
            <a:avLst/>
          </a:prstGeom>
        </p:spPr>
      </p:pic>
      <p:sp>
        <p:nvSpPr>
          <p:cNvPr id="7" name="Text Placeholder 5"/>
          <p:cNvSpPr txBox="1">
            <a:spLocks/>
          </p:cNvSpPr>
          <p:nvPr/>
        </p:nvSpPr>
        <p:spPr>
          <a:xfrm>
            <a:off x="366962" y="1212852"/>
            <a:ext cx="6003675" cy="417652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Create and edit via UX or API</a:t>
            </a:r>
          </a:p>
          <a:p>
            <a:pPr marL="0" indent="0">
              <a:spcAft>
                <a:spcPts val="600"/>
              </a:spcAft>
              <a:buNone/>
            </a:pPr>
            <a:endParaRPr lang="en-US" sz="1800" dirty="0"/>
          </a:p>
          <a:p>
            <a:pPr marL="0" indent="0">
              <a:spcAft>
                <a:spcPts val="600"/>
              </a:spcAft>
              <a:buNone/>
            </a:pPr>
            <a:r>
              <a:rPr lang="en-US" sz="2800" dirty="0"/>
              <a:t>Azure Automation objects available to all runbooks in the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Module (cmdlets)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Schedule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Variable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Connection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Credential</a:t>
            </a:r>
          </a:p>
          <a:p>
            <a:pPr marL="341312" lvl="1" indent="-285750" defTabSz="932742">
              <a:spcBef>
                <a:spcPct val="0"/>
              </a:spcBef>
              <a:spcAft>
                <a:spcPts val="600"/>
              </a:spcAft>
              <a:defRPr/>
            </a:pPr>
            <a:r>
              <a:rPr lang="en-US" sz="1800" dirty="0" err="1">
                <a:gradFill>
                  <a:gsLst>
                    <a:gs pos="1250">
                      <a:srgbClr val="353535"/>
                    </a:gs>
                    <a:gs pos="100000">
                      <a:srgbClr val="353535"/>
                    </a:gs>
                  </a:gsLst>
                  <a:lin ang="5400000" scaled="0"/>
                </a:gradFill>
                <a:latin typeface="Segoe UI Light"/>
              </a:rPr>
              <a:t>CertificateJob</a:t>
            </a:r>
            <a:endParaRPr lang="en-US" sz="1800" dirty="0">
              <a:gradFill>
                <a:gsLst>
                  <a:gs pos="1250">
                    <a:srgbClr val="353535"/>
                  </a:gs>
                  <a:gs pos="100000">
                    <a:srgbClr val="353535"/>
                  </a:gs>
                </a:gsLst>
                <a:lin ang="5400000" scaled="0"/>
              </a:gradFill>
              <a:latin typeface="Segoe UI Light"/>
            </a:endParaRP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An execution instance of a runbook</a:t>
            </a:r>
          </a:p>
        </p:txBody>
      </p:sp>
    </p:spTree>
    <p:extLst>
      <p:ext uri="{BB962C8B-B14F-4D97-AF65-F5344CB8AC3E}">
        <p14:creationId xmlns:p14="http://schemas.microsoft.com/office/powerpoint/2010/main" val="188409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Integration modules</a:t>
            </a:r>
          </a:p>
        </p:txBody>
      </p:sp>
      <p:pic>
        <p:nvPicPr>
          <p:cNvPr id="2" name="Picture 1"/>
          <p:cNvPicPr>
            <a:picLocks noChangeAspect="1"/>
          </p:cNvPicPr>
          <p:nvPr/>
        </p:nvPicPr>
        <p:blipFill>
          <a:blip r:embed="rId3"/>
          <a:stretch>
            <a:fillRect/>
          </a:stretch>
        </p:blipFill>
        <p:spPr>
          <a:xfrm>
            <a:off x="6372338" y="144463"/>
            <a:ext cx="4496190" cy="6500423"/>
          </a:xfrm>
          <a:prstGeom prst="rect">
            <a:avLst/>
          </a:prstGeom>
          <a:effectLst>
            <a:outerShdw blurRad="50800" dist="38100" dir="8100000" algn="tr" rotWithShape="0">
              <a:prstClr val="black">
                <a:alpha val="40000"/>
              </a:prstClr>
            </a:outerShdw>
          </a:effectLst>
        </p:spPr>
      </p:pic>
      <p:pic>
        <p:nvPicPr>
          <p:cNvPr id="3" name="Picture 2"/>
          <p:cNvPicPr>
            <a:picLocks noChangeAspect="1"/>
          </p:cNvPicPr>
          <p:nvPr/>
        </p:nvPicPr>
        <p:blipFill>
          <a:blip r:embed="rId4"/>
          <a:stretch>
            <a:fillRect/>
          </a:stretch>
        </p:blipFill>
        <p:spPr>
          <a:xfrm>
            <a:off x="6218237" y="144463"/>
            <a:ext cx="5410200" cy="6518593"/>
          </a:xfrm>
          <a:prstGeom prst="rect">
            <a:avLst/>
          </a:prstGeom>
        </p:spPr>
      </p:pic>
      <p:pic>
        <p:nvPicPr>
          <p:cNvPr id="7" name="Picture 6"/>
          <p:cNvPicPr>
            <a:picLocks noChangeAspect="1"/>
          </p:cNvPicPr>
          <p:nvPr/>
        </p:nvPicPr>
        <p:blipFill>
          <a:blip r:embed="rId5"/>
          <a:stretch>
            <a:fillRect/>
          </a:stretch>
        </p:blipFill>
        <p:spPr>
          <a:xfrm>
            <a:off x="6218237" y="0"/>
            <a:ext cx="6251802" cy="6773862"/>
          </a:xfrm>
          <a:prstGeom prst="rect">
            <a:avLst/>
          </a:prstGeom>
        </p:spPr>
      </p:pic>
      <p:sp>
        <p:nvSpPr>
          <p:cNvPr id="10" name="Rectangle 9"/>
          <p:cNvSpPr/>
          <p:nvPr/>
        </p:nvSpPr>
        <p:spPr>
          <a:xfrm>
            <a:off x="274639" y="6183221"/>
            <a:ext cx="5420843"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AzureRmAutomationModule</a:t>
            </a:r>
            <a:r>
              <a:rPr lang="en-US" sz="2400" b="1" dirty="0">
                <a:solidFill>
                  <a:srgbClr val="0078D7"/>
                </a:solidFill>
                <a:latin typeface="Segoe UI" panose="020B0502040204020203" pitchFamily="34" charset="0"/>
                <a:cs typeface="Segoe UI" panose="020B0502040204020203" pitchFamily="34" charset="0"/>
              </a:rPr>
              <a:t> </a:t>
            </a:r>
          </a:p>
        </p:txBody>
      </p:sp>
      <p:sp>
        <p:nvSpPr>
          <p:cNvPr id="11" name="Text Placeholder 5"/>
          <p:cNvSpPr txBox="1">
            <a:spLocks/>
          </p:cNvSpPr>
          <p:nvPr/>
        </p:nvSpPr>
        <p:spPr>
          <a:xfrm>
            <a:off x="366962" y="1212851"/>
            <a:ext cx="5091366" cy="287463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Integrate systems</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Extend Azure Automation by importing PowerShell modules that function against other systems</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Large ecosystem of PowerShell modules exist today</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Integration Module = PowerShell Module + one extra optional file (JSON)</a:t>
            </a:r>
          </a:p>
          <a:p>
            <a:pPr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Read more on </a:t>
            </a:r>
            <a:r>
              <a:rPr lang="en-US" sz="1800" dirty="0">
                <a:gradFill>
                  <a:gsLst>
                    <a:gs pos="1250">
                      <a:srgbClr val="353535"/>
                    </a:gs>
                    <a:gs pos="100000">
                      <a:srgbClr val="353535"/>
                    </a:gs>
                  </a:gsLst>
                  <a:lin ang="5400000" scaled="0"/>
                </a:gradFill>
                <a:latin typeface="Segoe UI Light"/>
                <a:hlinkClick r:id="rId6"/>
              </a:rPr>
              <a:t>Authoring Integration Modules</a:t>
            </a:r>
            <a:endParaRPr lang="en-US" sz="1800" dirty="0">
              <a:gradFill>
                <a:gsLst>
                  <a:gs pos="1250">
                    <a:srgbClr val="353535"/>
                  </a:gs>
                  <a:gs pos="100000">
                    <a:srgbClr val="353535"/>
                  </a:gs>
                </a:gsLst>
                <a:lin ang="5400000" scaled="0"/>
              </a:gradFill>
              <a:latin typeface="Segoe UI Light"/>
            </a:endParaRPr>
          </a:p>
        </p:txBody>
      </p:sp>
    </p:spTree>
    <p:extLst>
      <p:ext uri="{BB962C8B-B14F-4D97-AF65-F5344CB8AC3E}">
        <p14:creationId xmlns:p14="http://schemas.microsoft.com/office/powerpoint/2010/main" val="5725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95279"/>
            <a:ext cx="11702551" cy="917575"/>
          </a:xfrm>
        </p:spPr>
        <p:txBody>
          <a:bodyPr/>
          <a:lstStyle/>
          <a:p>
            <a:r>
              <a:rPr lang="en-US"/>
              <a:t>Azure Automation capabilities </a:t>
            </a:r>
          </a:p>
        </p:txBody>
      </p:sp>
      <p:sp>
        <p:nvSpPr>
          <p:cNvPr id="99" name="Oval 98"/>
          <p:cNvSpPr/>
          <p:nvPr/>
        </p:nvSpPr>
        <p:spPr bwMode="auto">
          <a:xfrm>
            <a:off x="3640561" y="2702600"/>
            <a:ext cx="4306850" cy="4065710"/>
          </a:xfrm>
          <a:prstGeom prst="ellipse">
            <a:avLst/>
          </a:prstGeom>
          <a:solidFill>
            <a:schemeClr val="tx1"/>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3236" tIns="46618" rIns="93236" bIns="46618" numCol="1" rtlCol="0" anchor="ctr" anchorCtr="0" compatLnSpc="1">
            <a:prstTxWarp prst="textNoShape">
              <a:avLst/>
            </a:prstTxWarp>
          </a:bodyPr>
          <a:lstStyle/>
          <a:p>
            <a:pPr algn="ctr" defTabSz="932014"/>
            <a:endParaRPr lang="en-US" sz="900">
              <a:solidFill>
                <a:srgbClr val="FFFFFF">
                  <a:alpha val="98824"/>
                </a:srgbClr>
              </a:solidFill>
              <a:latin typeface="+mj-lt"/>
              <a:ea typeface="Segoe UI" pitchFamily="34" charset="0"/>
              <a:cs typeface="Segoe UI" pitchFamily="34" charset="0"/>
            </a:endParaRPr>
          </a:p>
        </p:txBody>
      </p:sp>
      <p:sp>
        <p:nvSpPr>
          <p:cNvPr id="100" name="Rectangle 99"/>
          <p:cNvSpPr/>
          <p:nvPr/>
        </p:nvSpPr>
        <p:spPr>
          <a:xfrm>
            <a:off x="8796173" y="2811462"/>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endParaRPr lang="en-US" sz="1801">
              <a:solidFill>
                <a:prstClr val="white"/>
              </a:solidFill>
              <a:latin typeface="+mj-lt"/>
            </a:endParaRPr>
          </a:p>
        </p:txBody>
      </p:sp>
      <p:sp>
        <p:nvSpPr>
          <p:cNvPr id="101" name="TextBox 100"/>
          <p:cNvSpPr txBox="1"/>
          <p:nvPr/>
        </p:nvSpPr>
        <p:spPr>
          <a:xfrm>
            <a:off x="9233704" y="3053667"/>
            <a:ext cx="438838" cy="215315"/>
          </a:xfrm>
          <a:prstGeom prst="rect">
            <a:avLst/>
          </a:prstGeom>
          <a:noFill/>
        </p:spPr>
        <p:txBody>
          <a:bodyPr wrap="none" lIns="0" tIns="0" rIns="0" bIns="0" rtlCol="0">
            <a:spAutoFit/>
          </a:bodyPr>
          <a:lstStyle/>
          <a:p>
            <a:pPr defTabSz="929851"/>
            <a:r>
              <a:rPr lang="en-US" sz="1399" b="1" dirty="0">
                <a:solidFill>
                  <a:prstClr val="white"/>
                </a:solidFill>
                <a:latin typeface="+mj-lt"/>
              </a:rPr>
              <a:t>Azure</a:t>
            </a:r>
          </a:p>
        </p:txBody>
      </p:sp>
      <p:sp>
        <p:nvSpPr>
          <p:cNvPr id="102" name="Rectangle 101"/>
          <p:cNvSpPr/>
          <p:nvPr/>
        </p:nvSpPr>
        <p:spPr>
          <a:xfrm>
            <a:off x="8796173" y="3846772"/>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Monitoring </a:t>
            </a:r>
          </a:p>
          <a:p>
            <a:pPr algn="ctr" defTabSz="929851"/>
            <a:r>
              <a:rPr lang="en-US" sz="1400" b="1" dirty="0">
                <a:solidFill>
                  <a:prstClr val="white"/>
                </a:solidFill>
              </a:rPr>
              <a:t>systems</a:t>
            </a:r>
          </a:p>
        </p:txBody>
      </p:sp>
      <p:sp>
        <p:nvSpPr>
          <p:cNvPr id="104" name="Rectangle 103"/>
          <p:cNvSpPr/>
          <p:nvPr/>
        </p:nvSpPr>
        <p:spPr>
          <a:xfrm>
            <a:off x="8772747" y="4915378"/>
            <a:ext cx="1291846"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Change </a:t>
            </a:r>
          </a:p>
          <a:p>
            <a:pPr algn="ctr" defTabSz="929851"/>
            <a:r>
              <a:rPr lang="en-US" sz="1400" b="1" dirty="0">
                <a:solidFill>
                  <a:prstClr val="white"/>
                </a:solidFill>
              </a:rPr>
              <a:t>control</a:t>
            </a:r>
          </a:p>
          <a:p>
            <a:pPr algn="ctr" defTabSz="929851"/>
            <a:r>
              <a:rPr lang="en-US" sz="1400" b="1" dirty="0">
                <a:solidFill>
                  <a:prstClr val="white"/>
                </a:solidFill>
              </a:rPr>
              <a:t> systems</a:t>
            </a:r>
          </a:p>
        </p:txBody>
      </p:sp>
      <p:sp>
        <p:nvSpPr>
          <p:cNvPr id="106" name="Rectangle 105"/>
          <p:cNvSpPr/>
          <p:nvPr/>
        </p:nvSpPr>
        <p:spPr>
          <a:xfrm>
            <a:off x="8796173" y="5999027"/>
            <a:ext cx="1268420" cy="700218"/>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3" rIns="93264" bIns="46633" rtlCol="0" anchor="ctr"/>
          <a:lstStyle/>
          <a:p>
            <a:pPr algn="ctr" defTabSz="929851"/>
            <a:r>
              <a:rPr lang="en-US" sz="1400" b="1" dirty="0">
                <a:solidFill>
                  <a:prstClr val="white"/>
                </a:solidFill>
              </a:rPr>
              <a:t>Anything </a:t>
            </a:r>
            <a:r>
              <a:rPr lang="en-US" sz="1400" b="1" dirty="0">
                <a:solidFill>
                  <a:prstClr val="white"/>
                </a:solidFill>
                <a:sym typeface="Wingdings" panose="05000000000000000000" pitchFamily="2" charset="2"/>
              </a:rPr>
              <a:t></a:t>
            </a:r>
            <a:endParaRPr lang="en-US" sz="1400" b="1" dirty="0">
              <a:solidFill>
                <a:prstClr val="white"/>
              </a:solidFill>
            </a:endParaRPr>
          </a:p>
        </p:txBody>
      </p:sp>
      <p:sp>
        <p:nvSpPr>
          <p:cNvPr id="109" name="TextBox 108"/>
          <p:cNvSpPr txBox="1"/>
          <p:nvPr/>
        </p:nvSpPr>
        <p:spPr>
          <a:xfrm>
            <a:off x="4602863" y="3787027"/>
            <a:ext cx="2832770" cy="630814"/>
          </a:xfrm>
          <a:prstGeom prst="rect">
            <a:avLst/>
          </a:prstGeom>
          <a:noFill/>
        </p:spPr>
        <p:txBody>
          <a:bodyPr wrap="square" lIns="0" tIns="0" rIns="0" bIns="0" rtlCol="0">
            <a:spAutoFit/>
          </a:bodyPr>
          <a:lstStyle/>
          <a:p>
            <a:pPr defTabSz="929851"/>
            <a:r>
              <a:rPr lang="en-US" sz="4099">
                <a:solidFill>
                  <a:schemeClr val="bg1"/>
                </a:solidFill>
                <a:latin typeface="+mj-lt"/>
              </a:rPr>
              <a:t>Automation</a:t>
            </a:r>
          </a:p>
        </p:txBody>
      </p:sp>
      <p:pic>
        <p:nvPicPr>
          <p:cNvPr id="110" name="Picture 3" descr="C:\Users\eamono\AppData\Local\Microsoft\Windows\Temporary Internet Files\Content.IE5\O2UOOMGV\MC900014716[1].wmf"/>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5239741" y="3029622"/>
            <a:ext cx="1154978" cy="78603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 descr="C:\Users\eamono\AppData\Local\Microsoft\Windows\Temporary Internet Files\Content.IE5\O2UOOMGV\MC900014716[1].wmf"/>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5295300" y="5303717"/>
            <a:ext cx="1964713" cy="1337116"/>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3713979" y="4436034"/>
            <a:ext cx="4214911" cy="931302"/>
            <a:chOff x="3229380" y="3264587"/>
            <a:chExt cx="4693063" cy="1069287"/>
          </a:xfrm>
          <a:solidFill>
            <a:srgbClr val="3AA0CC"/>
          </a:solidFill>
        </p:grpSpPr>
        <p:sp>
          <p:nvSpPr>
            <p:cNvPr id="113" name="Oval 112"/>
            <p:cNvSpPr/>
            <p:nvPr/>
          </p:nvSpPr>
          <p:spPr bwMode="auto">
            <a:xfrm>
              <a:off x="3229380"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Backup SQL Azure on a schedule</a:t>
              </a:r>
            </a:p>
          </p:txBody>
        </p:sp>
        <p:sp>
          <p:nvSpPr>
            <p:cNvPr id="114" name="Oval 113"/>
            <p:cNvSpPr/>
            <p:nvPr/>
          </p:nvSpPr>
          <p:spPr bwMode="auto">
            <a:xfrm>
              <a:off x="6823989"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Staged deployment of a service</a:t>
              </a:r>
            </a:p>
          </p:txBody>
        </p:sp>
        <p:sp>
          <p:nvSpPr>
            <p:cNvPr id="115" name="Oval 114"/>
            <p:cNvSpPr/>
            <p:nvPr/>
          </p:nvSpPr>
          <p:spPr bwMode="auto">
            <a:xfrm>
              <a:off x="5619135"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Remediate alert on a service</a:t>
              </a:r>
            </a:p>
          </p:txBody>
        </p:sp>
        <p:sp>
          <p:nvSpPr>
            <p:cNvPr id="116" name="Oval 115"/>
            <p:cNvSpPr/>
            <p:nvPr/>
          </p:nvSpPr>
          <p:spPr bwMode="auto">
            <a:xfrm>
              <a:off x="4424256"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32014"/>
              <a:r>
                <a:rPr lang="en-US" sz="800">
                  <a:solidFill>
                    <a:srgbClr val="FFFFFF">
                      <a:alpha val="98824"/>
                    </a:srgbClr>
                  </a:solidFill>
                  <a:latin typeface="+mj-lt"/>
                  <a:ea typeface="Segoe UI" pitchFamily="34" charset="0"/>
                  <a:cs typeface="Segoe UI" pitchFamily="34" charset="0"/>
                </a:rPr>
                <a:t>Patch Azure VMs without downtime </a:t>
              </a:r>
            </a:p>
          </p:txBody>
        </p:sp>
      </p:grpSp>
      <p:pic>
        <p:nvPicPr>
          <p:cNvPr id="119" name="Picture 118"/>
          <p:cNvPicPr>
            <a:picLocks noChangeAspect="1"/>
          </p:cNvPicPr>
          <p:nvPr/>
        </p:nvPicPr>
        <p:blipFill>
          <a:blip r:embed="rId4"/>
          <a:stretch>
            <a:fillRect/>
          </a:stretch>
        </p:blipFill>
        <p:spPr>
          <a:xfrm>
            <a:off x="1265237" y="4815505"/>
            <a:ext cx="0" cy="0"/>
          </a:xfrm>
          <a:prstGeom prst="rect">
            <a:avLst/>
          </a:prstGeom>
        </p:spPr>
      </p:pic>
      <p:sp>
        <p:nvSpPr>
          <p:cNvPr id="141" name="Bent Arrow 140"/>
          <p:cNvSpPr/>
          <p:nvPr/>
        </p:nvSpPr>
        <p:spPr bwMode="auto">
          <a:xfrm>
            <a:off x="3170237" y="4735456"/>
            <a:ext cx="543745" cy="1597718"/>
          </a:xfrm>
          <a:prstGeom prst="bentArrow">
            <a:avLst>
              <a:gd name="adj1" fmla="val 39757"/>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Bent Arrow 141"/>
          <p:cNvSpPr>
            <a:spLocks/>
          </p:cNvSpPr>
          <p:nvPr/>
        </p:nvSpPr>
        <p:spPr bwMode="auto">
          <a:xfrm>
            <a:off x="7970837" y="2995071"/>
            <a:ext cx="801910" cy="276651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5" name="Bent Arrow 144"/>
          <p:cNvSpPr/>
          <p:nvPr/>
        </p:nvSpPr>
        <p:spPr bwMode="auto">
          <a:xfrm flipV="1">
            <a:off x="7970837" y="4868862"/>
            <a:ext cx="783459" cy="1728526"/>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903" y="3206755"/>
            <a:ext cx="2902334" cy="3252486"/>
          </a:xfrm>
          <a:prstGeom prst="rect">
            <a:avLst/>
          </a:prstGeom>
        </p:spPr>
      </p:pic>
      <p:sp>
        <p:nvSpPr>
          <p:cNvPr id="33" name="Rectangle 32"/>
          <p:cNvSpPr/>
          <p:nvPr/>
        </p:nvSpPr>
        <p:spPr>
          <a:xfrm>
            <a:off x="4541837" y="1394282"/>
            <a:ext cx="3429000" cy="1096967"/>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Highly available engine:</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Support requirements for scale and H/A</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Built on PowerShell workflow. Isolation for runbook jobs</a:t>
            </a:r>
          </a:p>
        </p:txBody>
      </p:sp>
      <p:sp>
        <p:nvSpPr>
          <p:cNvPr id="32" name="Rectangle 31"/>
          <p:cNvSpPr/>
          <p:nvPr/>
        </p:nvSpPr>
        <p:spPr>
          <a:xfrm>
            <a:off x="366962" y="1394281"/>
            <a:ext cx="3412875" cy="984372"/>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Runbook authoring in Azure:</a:t>
            </a:r>
          </a:p>
          <a:p>
            <a:pPr marL="0" lvl="1" defTabSz="932594" fontAlgn="ctr">
              <a:lnSpc>
                <a:spcPct val="90000"/>
              </a:lnSpc>
              <a:spcBef>
                <a:spcPct val="20000"/>
              </a:spcBef>
              <a:buSzPct val="90000"/>
              <a:defRPr/>
            </a:pPr>
            <a:r>
              <a:rPr lang="en-US" sz="1400" dirty="0">
                <a:gradFill>
                  <a:gsLst>
                    <a:gs pos="1250">
                      <a:schemeClr val="tx1"/>
                    </a:gs>
                    <a:gs pos="100000">
                      <a:schemeClr val="tx1"/>
                    </a:gs>
                  </a:gsLst>
                  <a:lin ang="5400000" scaled="0"/>
                </a:gradFill>
              </a:rPr>
              <a:t>Create runbooks to automate all aspects of cloud operations, from deployment, monitoring, and optimizations</a:t>
            </a:r>
          </a:p>
        </p:txBody>
      </p:sp>
      <p:sp>
        <p:nvSpPr>
          <p:cNvPr id="34" name="Rectangle 33"/>
          <p:cNvSpPr/>
          <p:nvPr/>
        </p:nvSpPr>
        <p:spPr>
          <a:xfrm>
            <a:off x="8656637" y="1394281"/>
            <a:ext cx="3581400" cy="989758"/>
          </a:xfrm>
          <a:prstGeom prst="rect">
            <a:avLst/>
          </a:prstGeom>
        </p:spPr>
        <p:txBody>
          <a:bodyPr wrap="square" lIns="146304" tIns="9144" rIns="146304" bIns="9144">
            <a:spAutoFit/>
          </a:bodyPr>
          <a:lstStyle/>
          <a:p>
            <a:pPr defTabSz="699150" fontAlgn="base">
              <a:lnSpc>
                <a:spcPct val="90000"/>
              </a:lnSpc>
              <a:spcBef>
                <a:spcPts val="225"/>
              </a:spcBef>
              <a:spcAft>
                <a:spcPts val="450"/>
              </a:spcAft>
              <a:defRPr/>
            </a:pPr>
            <a:r>
              <a:rPr lang="en-US" sz="2000" dirty="0">
                <a:gradFill>
                  <a:gsLst>
                    <a:gs pos="1250">
                      <a:schemeClr val="tx2"/>
                    </a:gs>
                    <a:gs pos="99000">
                      <a:schemeClr val="tx2"/>
                    </a:gs>
                  </a:gsLst>
                  <a:lin ang="5400000" scaled="0"/>
                </a:gradFill>
                <a:latin typeface="+mj-lt"/>
              </a:rPr>
              <a:t>Integration into other systems:</a:t>
            </a:r>
          </a:p>
          <a:p>
            <a:pPr marL="0" lvl="1" defTabSz="932594" fontAlgn="ctr">
              <a:lnSpc>
                <a:spcPct val="90000"/>
              </a:lnSpc>
              <a:spcBef>
                <a:spcPct val="20000"/>
              </a:spcBef>
              <a:spcAft>
                <a:spcPts val="450"/>
              </a:spcAft>
              <a:buSzPct val="90000"/>
              <a:defRPr/>
            </a:pPr>
            <a:r>
              <a:rPr lang="en-US" sz="1400" dirty="0">
                <a:gradFill>
                  <a:gsLst>
                    <a:gs pos="1250">
                      <a:schemeClr val="tx1"/>
                    </a:gs>
                    <a:gs pos="100000">
                      <a:schemeClr val="tx1"/>
                    </a:gs>
                  </a:gsLst>
                  <a:lin ang="5400000" scaled="0"/>
                </a:gradFill>
              </a:rPr>
              <a:t>Import PS modules and create additional modules and runbooks for Azure services or to connect into 3rd party systems</a:t>
            </a:r>
          </a:p>
        </p:txBody>
      </p:sp>
      <p:sp>
        <p:nvSpPr>
          <p:cNvPr id="35" name="Rectangle 34">
            <a:extLst>
              <a:ext uri="{FF2B5EF4-FFF2-40B4-BE49-F238E27FC236}">
                <a16:creationId xmlns:a16="http://schemas.microsoft.com/office/drawing/2014/main" id="{C7B1C2CE-BF57-4BF1-A394-191A7D5F7540}"/>
              </a:ext>
            </a:extLst>
          </p:cNvPr>
          <p:cNvSpPr/>
          <p:nvPr/>
        </p:nvSpPr>
        <p:spPr>
          <a:xfrm>
            <a:off x="10790237" y="3275313"/>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CMDB</a:t>
            </a:r>
          </a:p>
        </p:txBody>
      </p:sp>
      <p:sp>
        <p:nvSpPr>
          <p:cNvPr id="36" name="Bent Arrow 141">
            <a:extLst>
              <a:ext uri="{FF2B5EF4-FFF2-40B4-BE49-F238E27FC236}">
                <a16:creationId xmlns:a16="http://schemas.microsoft.com/office/drawing/2014/main" id="{DC865224-99A3-4FED-BF12-59BECEA8CF1D}"/>
              </a:ext>
            </a:extLst>
          </p:cNvPr>
          <p:cNvSpPr>
            <a:spLocks/>
          </p:cNvSpPr>
          <p:nvPr/>
        </p:nvSpPr>
        <p:spPr bwMode="auto">
          <a:xfrm>
            <a:off x="7970837" y="3471085"/>
            <a:ext cx="2743200" cy="79482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Bent Arrow 141">
            <a:extLst>
              <a:ext uri="{FF2B5EF4-FFF2-40B4-BE49-F238E27FC236}">
                <a16:creationId xmlns:a16="http://schemas.microsoft.com/office/drawing/2014/main" id="{6266DBAB-B46D-4EED-9E03-F26851EDE752}"/>
              </a:ext>
            </a:extLst>
          </p:cNvPr>
          <p:cNvSpPr>
            <a:spLocks/>
          </p:cNvSpPr>
          <p:nvPr/>
        </p:nvSpPr>
        <p:spPr bwMode="auto">
          <a:xfrm>
            <a:off x="7970837" y="4517964"/>
            <a:ext cx="2743200" cy="794828"/>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36000" bIns="72000"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73E0D3E-9F54-41B0-91EC-2C9BAD4241FB}"/>
              </a:ext>
            </a:extLst>
          </p:cNvPr>
          <p:cNvSpPr/>
          <p:nvPr/>
        </p:nvSpPr>
        <p:spPr>
          <a:xfrm>
            <a:off x="10790237" y="4458649"/>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Billing</a:t>
            </a:r>
          </a:p>
        </p:txBody>
      </p:sp>
      <p:sp>
        <p:nvSpPr>
          <p:cNvPr id="39" name="Bent Arrow 144">
            <a:extLst>
              <a:ext uri="{FF2B5EF4-FFF2-40B4-BE49-F238E27FC236}">
                <a16:creationId xmlns:a16="http://schemas.microsoft.com/office/drawing/2014/main" id="{6ABC2437-385A-4650-AA04-336BBDABDC43}"/>
              </a:ext>
            </a:extLst>
          </p:cNvPr>
          <p:cNvSpPr/>
          <p:nvPr/>
        </p:nvSpPr>
        <p:spPr bwMode="auto">
          <a:xfrm flipV="1">
            <a:off x="7970837" y="5173662"/>
            <a:ext cx="2743200" cy="836390"/>
          </a:xfrm>
          <a:prstGeom prst="bentArrow">
            <a:avLst>
              <a:gd name="adj1" fmla="val 23348"/>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4" tIns="46633" rIns="46633" bIns="9326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1801" spc="-52">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36482F25-8B92-4CC3-9C47-36501B67C10B}"/>
              </a:ext>
            </a:extLst>
          </p:cNvPr>
          <p:cNvSpPr/>
          <p:nvPr/>
        </p:nvSpPr>
        <p:spPr>
          <a:xfrm>
            <a:off x="10790237" y="5527174"/>
            <a:ext cx="1171230" cy="666632"/>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3264" tIns="46632" rIns="93264" bIns="46632" rtlCol="0" anchor="ctr"/>
          <a:lstStyle/>
          <a:p>
            <a:pPr algn="ctr" defTabSz="929851"/>
            <a:r>
              <a:rPr lang="en-US" sz="1400" dirty="0">
                <a:solidFill>
                  <a:prstClr val="white"/>
                </a:solidFill>
              </a:rPr>
              <a:t>Ticketing</a:t>
            </a:r>
          </a:p>
        </p:txBody>
      </p:sp>
      <p:sp>
        <p:nvSpPr>
          <p:cNvPr id="42" name="TextBox 41">
            <a:extLst>
              <a:ext uri="{FF2B5EF4-FFF2-40B4-BE49-F238E27FC236}">
                <a16:creationId xmlns:a16="http://schemas.microsoft.com/office/drawing/2014/main" id="{75F6128E-7D51-45D4-9E7A-D9E946D476DB}"/>
              </a:ext>
            </a:extLst>
          </p:cNvPr>
          <p:cNvSpPr txBox="1"/>
          <p:nvPr/>
        </p:nvSpPr>
        <p:spPr>
          <a:xfrm>
            <a:off x="9037637" y="3044121"/>
            <a:ext cx="1248355" cy="215315"/>
          </a:xfrm>
          <a:prstGeom prst="rect">
            <a:avLst/>
          </a:prstGeom>
          <a:noFill/>
        </p:spPr>
        <p:txBody>
          <a:bodyPr wrap="none" lIns="0" tIns="0" rIns="0" bIns="0" rtlCol="0">
            <a:spAutoFit/>
          </a:bodyPr>
          <a:lstStyle/>
          <a:p>
            <a:pPr defTabSz="929851"/>
            <a:r>
              <a:rPr lang="en-US" sz="1399" b="1" dirty="0">
                <a:solidFill>
                  <a:prstClr val="white"/>
                </a:solidFill>
                <a:latin typeface="+mj-lt"/>
              </a:rPr>
              <a:t>Azure Stack Hub</a:t>
            </a:r>
          </a:p>
        </p:txBody>
      </p:sp>
    </p:spTree>
    <p:extLst>
      <p:ext uri="{BB962C8B-B14F-4D97-AF65-F5344CB8AC3E}">
        <p14:creationId xmlns:p14="http://schemas.microsoft.com/office/powerpoint/2010/main" val="146304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1"/>
                                        </p:tgtEl>
                                        <p:attrNameLst>
                                          <p:attrName>ppt_x</p:attrName>
                                        </p:attrNameLst>
                                      </p:cBhvr>
                                      <p:tavLst>
                                        <p:tav tm="0">
                                          <p:val>
                                            <p:strVal val="ppt_x"/>
                                          </p:val>
                                        </p:tav>
                                        <p:tav tm="100000">
                                          <p:val>
                                            <p:strVal val="ppt_x"/>
                                          </p:val>
                                        </p:tav>
                                      </p:tavLst>
                                    </p:anim>
                                    <p:anim calcmode="lin" valueType="num">
                                      <p:cBhvr additive="base">
                                        <p:cTn id="7" dur="500"/>
                                        <p:tgtEl>
                                          <p:spTgt spid="101"/>
                                        </p:tgtEl>
                                        <p:attrNameLst>
                                          <p:attrName>ppt_y</p:attrName>
                                        </p:attrNameLst>
                                      </p:cBhvr>
                                      <p:tavLst>
                                        <p:tav tm="0">
                                          <p:val>
                                            <p:strVal val="ppt_y"/>
                                          </p:val>
                                        </p:tav>
                                        <p:tav tm="100000">
                                          <p:val>
                                            <p:strVal val="1+ppt_h/2"/>
                                          </p:val>
                                        </p:tav>
                                      </p:tavLst>
                                    </p:anim>
                                    <p:set>
                                      <p:cBhvr>
                                        <p:cTn id="8" dur="1" fill="hold">
                                          <p:stCondLst>
                                            <p:cond delay="499"/>
                                          </p:stCondLst>
                                        </p:cTn>
                                        <p:tgtEl>
                                          <p:spTgt spid="101"/>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Schedule</a:t>
            </a:r>
          </a:p>
        </p:txBody>
      </p:sp>
      <p:pic>
        <p:nvPicPr>
          <p:cNvPr id="4" name="Picture 3"/>
          <p:cNvPicPr>
            <a:picLocks noChangeAspect="1"/>
          </p:cNvPicPr>
          <p:nvPr/>
        </p:nvPicPr>
        <p:blipFill>
          <a:blip r:embed="rId3"/>
          <a:stretch>
            <a:fillRect/>
          </a:stretch>
        </p:blipFill>
        <p:spPr>
          <a:xfrm>
            <a:off x="8809037" y="446056"/>
            <a:ext cx="3200400" cy="6211529"/>
          </a:xfrm>
          <a:prstGeom prst="rect">
            <a:avLst/>
          </a:prstGeom>
        </p:spPr>
      </p:pic>
      <p:sp>
        <p:nvSpPr>
          <p:cNvPr id="8" name="Text Placeholder 3"/>
          <p:cNvSpPr txBox="1">
            <a:spLocks/>
          </p:cNvSpPr>
          <p:nvPr/>
        </p:nvSpPr>
        <p:spPr>
          <a:xfrm>
            <a:off x="366963" y="1212852"/>
            <a:ext cx="7451475" cy="39608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32597">
              <a:lnSpc>
                <a:spcPct val="114000"/>
              </a:lnSpc>
              <a:spcBef>
                <a:spcPts val="204"/>
              </a:spcBef>
              <a:spcAft>
                <a:spcPts val="600"/>
              </a:spcAft>
              <a:buClr>
                <a:srgbClr val="0078D7"/>
              </a:buClr>
              <a:buSzPct val="100000"/>
              <a:buNone/>
              <a:defRPr/>
            </a:pPr>
            <a:r>
              <a:rPr lang="en-US" sz="2800" dirty="0">
                <a:gradFill>
                  <a:gsLst>
                    <a:gs pos="1250">
                      <a:schemeClr val="tx2"/>
                    </a:gs>
                    <a:gs pos="99000">
                      <a:schemeClr val="tx2"/>
                    </a:gs>
                  </a:gsLst>
                  <a:lin ang="5400000" scaled="0"/>
                </a:gradFill>
                <a:latin typeface="+mj-lt"/>
              </a:rPr>
              <a:t>Create a schedule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Then, link an existing runbook</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Or create a schedule from a runbook</a:t>
            </a:r>
          </a:p>
          <a:p>
            <a:pPr marL="0" lvl="1" indent="0" defTabSz="932597">
              <a:lnSpc>
                <a:spcPct val="114000"/>
              </a:lnSpc>
              <a:spcBef>
                <a:spcPts val="204"/>
              </a:spcBef>
              <a:buClr>
                <a:srgbClr val="0078D7"/>
              </a:buClr>
              <a:buSzPct val="100000"/>
              <a:buNone/>
              <a:defRPr/>
            </a:pPr>
            <a:endParaRPr lang="en-US" sz="1800" dirty="0">
              <a:gradFill>
                <a:gsLst>
                  <a:gs pos="1250">
                    <a:schemeClr val="tx2"/>
                  </a:gs>
                  <a:gs pos="99000">
                    <a:schemeClr val="tx2"/>
                  </a:gs>
                </a:gsLst>
                <a:lin ang="5400000" scaled="0"/>
              </a:gradFill>
              <a:latin typeface="+mj-lt"/>
            </a:endParaRPr>
          </a:p>
          <a:p>
            <a:pPr marL="0" lvl="1" indent="0" defTabSz="932597">
              <a:lnSpc>
                <a:spcPct val="114000"/>
              </a:lnSpc>
              <a:spcBef>
                <a:spcPts val="204"/>
              </a:spcBef>
              <a:buClr>
                <a:srgbClr val="0078D7"/>
              </a:buClr>
              <a:buSzPct val="100000"/>
              <a:buNone/>
              <a:defRPr/>
            </a:pPr>
            <a:r>
              <a:rPr lang="en-US" sz="2800" dirty="0">
                <a:gradFill>
                  <a:gsLst>
                    <a:gs pos="1250">
                      <a:schemeClr val="tx2"/>
                    </a:gs>
                    <a:gs pos="99000">
                      <a:schemeClr val="tx2"/>
                    </a:gs>
                  </a:gsLst>
                  <a:lin ang="5400000" scaled="0"/>
                </a:gradFill>
                <a:latin typeface="+mj-lt"/>
              </a:rPr>
              <a:t>Additionally, can run from a server on-premises or a VM in Azure using </a:t>
            </a:r>
            <a:r>
              <a:rPr lang="en-US" sz="2800" dirty="0">
                <a:gradFill>
                  <a:gsLst>
                    <a:gs pos="1250">
                      <a:schemeClr val="tx2"/>
                    </a:gs>
                    <a:gs pos="99000">
                      <a:schemeClr val="tx2"/>
                    </a:gs>
                  </a:gsLst>
                  <a:lin ang="5400000" scaled="0"/>
                </a:gradFill>
                <a:latin typeface="+mj-lt"/>
                <a:hlinkClick r:id="rId4"/>
              </a:rPr>
              <a:t>Hybrid Runbook</a:t>
            </a:r>
            <a:endParaRPr lang="en-US" sz="2800" dirty="0">
              <a:gradFill>
                <a:gsLst>
                  <a:gs pos="1250">
                    <a:schemeClr val="tx2"/>
                  </a:gs>
                  <a:gs pos="99000">
                    <a:schemeClr val="tx2"/>
                  </a:gs>
                </a:gsLst>
                <a:lin ang="5400000" scaled="0"/>
              </a:gradFill>
              <a:latin typeface="+mj-lt"/>
            </a:endParaRPr>
          </a:p>
        </p:txBody>
      </p:sp>
      <p:sp>
        <p:nvSpPr>
          <p:cNvPr id="7" name="Rectangle 6"/>
          <p:cNvSpPr/>
          <p:nvPr/>
        </p:nvSpPr>
        <p:spPr>
          <a:xfrm>
            <a:off x="274639" y="6195920"/>
            <a:ext cx="5611601"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AzureRmAutomationSchedule</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3339965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Variables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7237" y="1035588"/>
            <a:ext cx="6183404" cy="4818163"/>
          </a:xfrm>
          <a:prstGeom prst="rect">
            <a:avLst/>
          </a:prstGeom>
        </p:spPr>
      </p:pic>
      <p:sp>
        <p:nvSpPr>
          <p:cNvPr id="9" name="Text Placeholder 5"/>
          <p:cNvSpPr txBox="1">
            <a:spLocks/>
          </p:cNvSpPr>
          <p:nvPr/>
        </p:nvSpPr>
        <p:spPr>
          <a:xfrm>
            <a:off x="366962" y="1212851"/>
            <a:ext cx="5091366" cy="301313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Global data to use</a:t>
            </a:r>
            <a:br>
              <a:rPr lang="en-US" sz="2800" dirty="0"/>
            </a:br>
            <a:r>
              <a:rPr lang="en-US" sz="2800" dirty="0"/>
              <a:t>across runbooks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Define and manage common global values</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for use in runbooks in the account</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Change variables dynamically during</a:t>
            </a:r>
            <a:br>
              <a:rPr lang="en-US" sz="1800" dirty="0">
                <a:gradFill>
                  <a:gsLst>
                    <a:gs pos="1250">
                      <a:srgbClr val="353535"/>
                    </a:gs>
                    <a:gs pos="100000">
                      <a:srgbClr val="353535"/>
                    </a:gs>
                  </a:gsLst>
                  <a:lin ang="5400000" scaled="0"/>
                </a:gradFill>
                <a:latin typeface="Segoe UI Light"/>
              </a:rPr>
            </a:br>
            <a:r>
              <a:rPr lang="en-US" sz="1800" dirty="0">
                <a:gradFill>
                  <a:gsLst>
                    <a:gs pos="1250">
                      <a:srgbClr val="353535"/>
                    </a:gs>
                    <a:gs pos="100000">
                      <a:srgbClr val="353535"/>
                    </a:gs>
                  </a:gsLst>
                  <a:lin ang="5400000" scaled="0"/>
                </a:gradFill>
                <a:latin typeface="Segoe UI Light"/>
              </a:rPr>
              <a:t>runbook execution</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Support for string, integer, </a:t>
            </a:r>
            <a:r>
              <a:rPr lang="en-US" sz="1800" dirty="0" err="1">
                <a:gradFill>
                  <a:gsLst>
                    <a:gs pos="1250">
                      <a:srgbClr val="353535"/>
                    </a:gs>
                    <a:gs pos="100000">
                      <a:srgbClr val="353535"/>
                    </a:gs>
                  </a:gsLst>
                  <a:lin ang="5400000" scaled="0"/>
                </a:gradFill>
                <a:latin typeface="Segoe UI Light"/>
              </a:rPr>
              <a:t>boolean</a:t>
            </a:r>
            <a:r>
              <a:rPr lang="en-US" sz="1800" dirty="0">
                <a:gradFill>
                  <a:gsLst>
                    <a:gs pos="1250">
                      <a:srgbClr val="353535"/>
                    </a:gs>
                    <a:gs pos="100000">
                      <a:srgbClr val="353535"/>
                    </a:gs>
                  </a:gsLst>
                  <a:lin ang="5400000" scaled="0"/>
                </a:gradFill>
                <a:latin typeface="Segoe UI Light"/>
              </a:rPr>
              <a:t>, </a:t>
            </a:r>
            <a:r>
              <a:rPr lang="en-US" sz="1800" dirty="0" err="1">
                <a:gradFill>
                  <a:gsLst>
                    <a:gs pos="1250">
                      <a:srgbClr val="353535"/>
                    </a:gs>
                    <a:gs pos="100000">
                      <a:srgbClr val="353535"/>
                    </a:gs>
                  </a:gsLst>
                  <a:lin ang="5400000" scaled="0"/>
                </a:gradFill>
                <a:latin typeface="Segoe UI Light"/>
              </a:rPr>
              <a:t>datetime</a:t>
            </a:r>
            <a:r>
              <a:rPr lang="en-US" sz="1800" dirty="0">
                <a:gradFill>
                  <a:gsLst>
                    <a:gs pos="1250">
                      <a:srgbClr val="353535"/>
                    </a:gs>
                    <a:gs pos="100000">
                      <a:srgbClr val="353535"/>
                    </a:gs>
                  </a:gsLst>
                  <a:lin ang="5400000" scaled="0"/>
                </a:gradFill>
                <a:latin typeface="Segoe UI Light"/>
              </a:rPr>
              <a:t>, and object types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Optional encryption</a:t>
            </a:r>
          </a:p>
        </p:txBody>
      </p:sp>
      <p:sp>
        <p:nvSpPr>
          <p:cNvPr id="6" name="Rectangle 5"/>
          <p:cNvSpPr/>
          <p:nvPr/>
        </p:nvSpPr>
        <p:spPr>
          <a:xfrm>
            <a:off x="274639" y="6183220"/>
            <a:ext cx="5475858"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AzureRmAutomationVariable</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4343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Connections</a:t>
            </a:r>
          </a:p>
        </p:txBody>
      </p:sp>
      <p:pic>
        <p:nvPicPr>
          <p:cNvPr id="4" name="Picture 3"/>
          <p:cNvPicPr>
            <a:picLocks noChangeAspect="1"/>
          </p:cNvPicPr>
          <p:nvPr/>
        </p:nvPicPr>
        <p:blipFill>
          <a:blip r:embed="rId3"/>
          <a:stretch>
            <a:fillRect/>
          </a:stretch>
        </p:blipFill>
        <p:spPr>
          <a:xfrm>
            <a:off x="8481257" y="1034586"/>
            <a:ext cx="3299581" cy="5129676"/>
          </a:xfrm>
          <a:prstGeom prst="rect">
            <a:avLst/>
          </a:prstGeom>
        </p:spPr>
      </p:pic>
      <p:sp>
        <p:nvSpPr>
          <p:cNvPr id="8" name="Text Placeholder 5"/>
          <p:cNvSpPr txBox="1">
            <a:spLocks/>
          </p:cNvSpPr>
          <p:nvPr/>
        </p:nvSpPr>
        <p:spPr>
          <a:xfrm>
            <a:off x="366962" y="1212852"/>
            <a:ext cx="7527675" cy="250837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Store connection data for easy reuse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Group of variables needed to connect with a system (e.g., Azure)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Connection type name and fields are defined in Integration Modules (extra .</a:t>
            </a:r>
            <a:r>
              <a:rPr lang="en-US" sz="1800" dirty="0" err="1">
                <a:gradFill>
                  <a:gsLst>
                    <a:gs pos="1250">
                      <a:srgbClr val="353535"/>
                    </a:gs>
                    <a:gs pos="100000">
                      <a:srgbClr val="353535"/>
                    </a:gs>
                  </a:gsLst>
                  <a:lin ang="5400000" scaled="0"/>
                </a:gradFill>
                <a:latin typeface="Segoe UI Light"/>
              </a:rPr>
              <a:t>json</a:t>
            </a:r>
            <a:r>
              <a:rPr lang="en-US" sz="1800" dirty="0">
                <a:gradFill>
                  <a:gsLst>
                    <a:gs pos="1250">
                      <a:srgbClr val="353535"/>
                    </a:gs>
                    <a:gs pos="100000">
                      <a:srgbClr val="353535"/>
                    </a:gs>
                  </a:gsLst>
                  <a:lin ang="5400000" scaled="0"/>
                </a:gradFill>
                <a:latin typeface="Segoe UI Light"/>
              </a:rPr>
              <a:t> file)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Fields vary with requirements of the system being connected with</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Fields may be encrypted (e.g. password)</a:t>
            </a:r>
          </a:p>
          <a:p>
            <a:pPr lvl="1"/>
            <a:endParaRPr lang="en-US" sz="1800" dirty="0">
              <a:latin typeface="+mj-lt"/>
            </a:endParaRPr>
          </a:p>
        </p:txBody>
      </p:sp>
      <p:sp>
        <p:nvSpPr>
          <p:cNvPr id="6" name="Rectangle 5"/>
          <p:cNvSpPr/>
          <p:nvPr/>
        </p:nvSpPr>
        <p:spPr>
          <a:xfrm>
            <a:off x="264778" y="6184427"/>
            <a:ext cx="5954643" cy="461665"/>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AzureRmAutomationConnection</a:t>
            </a:r>
            <a:r>
              <a:rPr lang="en-US" sz="2400" b="1" dirty="0">
                <a:solidFill>
                  <a:srgbClr val="0078D7"/>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7480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Credentials and certificates</a:t>
            </a:r>
          </a:p>
        </p:txBody>
      </p:sp>
      <p:pic>
        <p:nvPicPr>
          <p:cNvPr id="2" name="Picture 1"/>
          <p:cNvPicPr>
            <a:picLocks noChangeAspect="1"/>
          </p:cNvPicPr>
          <p:nvPr/>
        </p:nvPicPr>
        <p:blipFill>
          <a:blip r:embed="rId3"/>
          <a:stretch>
            <a:fillRect/>
          </a:stretch>
        </p:blipFill>
        <p:spPr>
          <a:xfrm>
            <a:off x="6004641" y="1215799"/>
            <a:ext cx="2728196" cy="4351397"/>
          </a:xfrm>
          <a:prstGeom prst="rect">
            <a:avLst/>
          </a:prstGeom>
        </p:spPr>
      </p:pic>
      <p:pic>
        <p:nvPicPr>
          <p:cNvPr id="9" name="Picture 8"/>
          <p:cNvPicPr>
            <a:picLocks noChangeAspect="1"/>
          </p:cNvPicPr>
          <p:nvPr/>
        </p:nvPicPr>
        <p:blipFill>
          <a:blip r:embed="rId4"/>
          <a:stretch>
            <a:fillRect/>
          </a:stretch>
        </p:blipFill>
        <p:spPr>
          <a:xfrm>
            <a:off x="9128835" y="1212851"/>
            <a:ext cx="2804403" cy="4816257"/>
          </a:xfrm>
          <a:prstGeom prst="rect">
            <a:avLst/>
          </a:prstGeom>
        </p:spPr>
      </p:pic>
      <p:sp>
        <p:nvSpPr>
          <p:cNvPr id="10" name="Text Placeholder 5"/>
          <p:cNvSpPr txBox="1">
            <a:spLocks/>
          </p:cNvSpPr>
          <p:nvPr/>
        </p:nvSpPr>
        <p:spPr>
          <a:xfrm>
            <a:off x="366962" y="1212852"/>
            <a:ext cx="5020151" cy="2431435"/>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800" dirty="0"/>
              <a:t>Store secrets securely</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Define secrets at the global level, reference them across runbooks</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Easily change secrets referenced in many runbooks from one place</a:t>
            </a:r>
          </a:p>
          <a:p>
            <a:pPr marL="341312" lvl="1"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Stored encrypted in the database</a:t>
            </a:r>
          </a:p>
          <a:p>
            <a:pPr lvl="1"/>
            <a:endParaRPr lang="en-US" sz="1800" dirty="0"/>
          </a:p>
        </p:txBody>
      </p:sp>
      <p:sp>
        <p:nvSpPr>
          <p:cNvPr id="11" name="Rectangle 10"/>
          <p:cNvSpPr/>
          <p:nvPr/>
        </p:nvSpPr>
        <p:spPr>
          <a:xfrm>
            <a:off x="274639" y="6190523"/>
            <a:ext cx="5809988" cy="1261884"/>
          </a:xfrm>
          <a:prstGeom prst="rect">
            <a:avLst/>
          </a:prstGeom>
        </p:spPr>
        <p:txBody>
          <a:bodyPr wrap="none">
            <a:spAutoFit/>
          </a:bodyPr>
          <a:lstStyle/>
          <a:p>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AzureRmAutomationCredential</a:t>
            </a:r>
            <a:br>
              <a:rPr lang="en-US" sz="2400" b="1" dirty="0">
                <a:solidFill>
                  <a:srgbClr val="0078D7"/>
                </a:solidFill>
                <a:latin typeface="Segoe UI" panose="020B0502040204020203" pitchFamily="34" charset="0"/>
                <a:cs typeface="Segoe UI" panose="020B0502040204020203" pitchFamily="34" charset="0"/>
              </a:rPr>
            </a:br>
            <a:r>
              <a:rPr lang="en-US" sz="2400" b="1" dirty="0">
                <a:solidFill>
                  <a:srgbClr val="0078D7"/>
                </a:solidFill>
                <a:latin typeface="Segoe UI" panose="020B0502040204020203" pitchFamily="34" charset="0"/>
                <a:cs typeface="Segoe UI" panose="020B0502040204020203" pitchFamily="34" charset="0"/>
              </a:rPr>
              <a:t>New – </a:t>
            </a:r>
            <a:r>
              <a:rPr lang="en-US" sz="2400" b="1" dirty="0" err="1">
                <a:solidFill>
                  <a:srgbClr val="0078D7"/>
                </a:solidFill>
                <a:latin typeface="Segoe UI" panose="020B0502040204020203" pitchFamily="34" charset="0"/>
                <a:cs typeface="Segoe UI" panose="020B0502040204020203" pitchFamily="34" charset="0"/>
              </a:rPr>
              <a:t>AzureRmAutomationCertificate</a:t>
            </a:r>
            <a:r>
              <a:rPr lang="en-US" sz="2400" b="1" dirty="0">
                <a:solidFill>
                  <a:srgbClr val="0078D7"/>
                </a:solidFill>
                <a:latin typeface="Segoe UI" panose="020B0502040204020203" pitchFamily="34" charset="0"/>
                <a:cs typeface="Segoe UI" panose="020B0502040204020203" pitchFamily="34" charset="0"/>
              </a:rPr>
              <a:t> </a:t>
            </a:r>
          </a:p>
          <a:p>
            <a:endParaRPr lang="en-US" sz="2800" b="1" dirty="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970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1" y="1212851"/>
            <a:ext cx="9737475" cy="1474250"/>
          </a:xfrm>
        </p:spPr>
        <p:txBody>
          <a:bodyPr/>
          <a:lstStyle/>
          <a:p>
            <a:pPr marL="0" indent="0">
              <a:spcAft>
                <a:spcPts val="600"/>
              </a:spcAft>
              <a:buNone/>
            </a:pPr>
            <a:r>
              <a:rPr lang="en-US" sz="2800" dirty="0"/>
              <a:t>Recommended practice</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When you have a hierarchy of nested runbooks, get assets in the parent runbook and pass the values of these settings into child runbooks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Benefit: Only need change in parent runbook when changes to referenced assets are required</a:t>
            </a:r>
          </a:p>
        </p:txBody>
      </p:sp>
      <p:sp>
        <p:nvSpPr>
          <p:cNvPr id="4" name="Title 16"/>
          <p:cNvSpPr>
            <a:spLocks noGrp="1"/>
          </p:cNvSpPr>
          <p:nvPr>
            <p:ph type="title"/>
          </p:nvPr>
        </p:nvSpPr>
        <p:spPr/>
        <p:txBody>
          <a:bodyPr/>
          <a:lstStyle/>
          <a:p>
            <a:r>
              <a:rPr lang="en-US"/>
              <a:t>Using assets in runbooks</a:t>
            </a:r>
          </a:p>
        </p:txBody>
      </p:sp>
      <p:pic>
        <p:nvPicPr>
          <p:cNvPr id="6" name="Picture 5"/>
          <p:cNvPicPr>
            <a:picLocks noChangeAspect="1"/>
          </p:cNvPicPr>
          <p:nvPr/>
        </p:nvPicPr>
        <p:blipFill>
          <a:blip r:embed="rId3"/>
          <a:stretch>
            <a:fillRect/>
          </a:stretch>
        </p:blipFill>
        <p:spPr>
          <a:xfrm>
            <a:off x="580158" y="3725835"/>
            <a:ext cx="5172137" cy="2362227"/>
          </a:xfrm>
          <a:prstGeom prst="rect">
            <a:avLst/>
          </a:prstGeom>
        </p:spPr>
      </p:pic>
      <p:pic>
        <p:nvPicPr>
          <p:cNvPr id="7" name="Picture 6"/>
          <p:cNvPicPr>
            <a:picLocks noChangeAspect="1"/>
          </p:cNvPicPr>
          <p:nvPr/>
        </p:nvPicPr>
        <p:blipFill>
          <a:blip r:embed="rId4"/>
          <a:stretch>
            <a:fillRect/>
          </a:stretch>
        </p:blipFill>
        <p:spPr>
          <a:xfrm>
            <a:off x="6522971" y="3725834"/>
            <a:ext cx="5638867" cy="2667032"/>
          </a:xfrm>
          <a:prstGeom prst="rect">
            <a:avLst/>
          </a:prstGeom>
        </p:spPr>
      </p:pic>
    </p:spTree>
    <p:extLst>
      <p:ext uri="{BB962C8B-B14F-4D97-AF65-F5344CB8AC3E}">
        <p14:creationId xmlns:p14="http://schemas.microsoft.com/office/powerpoint/2010/main" val="5666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Configuring automation</a:t>
            </a:r>
          </a:p>
        </p:txBody>
      </p:sp>
    </p:spTree>
    <p:extLst>
      <p:ext uri="{BB962C8B-B14F-4D97-AF65-F5344CB8AC3E}">
        <p14:creationId xmlns:p14="http://schemas.microsoft.com/office/powerpoint/2010/main" val="3963090164"/>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Setting up an execution account</a:t>
            </a:r>
          </a:p>
        </p:txBody>
      </p:sp>
      <p:pic>
        <p:nvPicPr>
          <p:cNvPr id="3" name="Picture 2"/>
          <p:cNvPicPr>
            <a:picLocks noChangeAspect="1"/>
          </p:cNvPicPr>
          <p:nvPr/>
        </p:nvPicPr>
        <p:blipFill>
          <a:blip r:embed="rId3"/>
          <a:stretch>
            <a:fillRect/>
          </a:stretch>
        </p:blipFill>
        <p:spPr>
          <a:xfrm>
            <a:off x="1898296" y="2835943"/>
            <a:ext cx="8639882" cy="3839948"/>
          </a:xfrm>
          <a:prstGeom prst="rect">
            <a:avLst/>
          </a:prstGeom>
        </p:spPr>
      </p:pic>
      <p:sp>
        <p:nvSpPr>
          <p:cNvPr id="7" name="Text Placeholder 3"/>
          <p:cNvSpPr txBox="1">
            <a:spLocks/>
          </p:cNvSpPr>
          <p:nvPr/>
        </p:nvSpPr>
        <p:spPr>
          <a:xfrm>
            <a:off x="274639" y="1212851"/>
            <a:ext cx="10956675" cy="143423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Need an Azure AD Account that will be used as the principal that will execute Runbooks</a:t>
            </a:r>
          </a:p>
          <a:p>
            <a:pPr marL="341313" indent="-285750"/>
            <a:r>
              <a:rPr lang="en-US" sz="2800" dirty="0">
                <a:solidFill>
                  <a:srgbClr val="505050"/>
                </a:solidFill>
              </a:rPr>
              <a:t>Create a regular Azure Account in the Azure AD for your subscription</a:t>
            </a:r>
          </a:p>
        </p:txBody>
      </p:sp>
    </p:spTree>
    <p:extLst>
      <p:ext uri="{BB962C8B-B14F-4D97-AF65-F5344CB8AC3E}">
        <p14:creationId xmlns:p14="http://schemas.microsoft.com/office/powerpoint/2010/main" val="3246002304"/>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Grant the account co-admin privileges</a:t>
            </a:r>
          </a:p>
        </p:txBody>
      </p:sp>
      <p:pic>
        <p:nvPicPr>
          <p:cNvPr id="5" name="Picture 4"/>
          <p:cNvPicPr>
            <a:picLocks noChangeAspect="1"/>
          </p:cNvPicPr>
          <p:nvPr/>
        </p:nvPicPr>
        <p:blipFill>
          <a:blip r:embed="rId3"/>
          <a:stretch>
            <a:fillRect/>
          </a:stretch>
        </p:blipFill>
        <p:spPr>
          <a:xfrm>
            <a:off x="2229865" y="2963862"/>
            <a:ext cx="7979112" cy="3660698"/>
          </a:xfrm>
          <a:prstGeom prst="rect">
            <a:avLst/>
          </a:prstGeom>
        </p:spPr>
      </p:pic>
      <p:sp>
        <p:nvSpPr>
          <p:cNvPr id="9" name="Text Placeholder 3"/>
          <p:cNvSpPr txBox="1">
            <a:spLocks/>
          </p:cNvSpPr>
          <p:nvPr/>
        </p:nvSpPr>
        <p:spPr>
          <a:xfrm>
            <a:off x="274639" y="1212852"/>
            <a:ext cx="12068719" cy="152041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Settings &gt; Administrators &gt; Add</a:t>
            </a:r>
          </a:p>
          <a:p>
            <a:pPr marL="341313" indent="-285750"/>
            <a:r>
              <a:rPr lang="en-US" sz="2800" dirty="0">
                <a:solidFill>
                  <a:srgbClr val="505050"/>
                </a:solidFill>
              </a:rPr>
              <a:t>Enter the email address of the account you just created</a:t>
            </a:r>
          </a:p>
          <a:p>
            <a:pPr marL="341313" indent="-285750"/>
            <a:r>
              <a:rPr lang="en-US" sz="2800" dirty="0">
                <a:solidFill>
                  <a:srgbClr val="505050"/>
                </a:solidFill>
              </a:rPr>
              <a:t>Afterwards, log in as that user and change the temporary password</a:t>
            </a:r>
          </a:p>
        </p:txBody>
      </p:sp>
    </p:spTree>
    <p:extLst>
      <p:ext uri="{BB962C8B-B14F-4D97-AF65-F5344CB8AC3E}">
        <p14:creationId xmlns:p14="http://schemas.microsoft.com/office/powerpoint/2010/main" val="2695921984"/>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Automation account</a:t>
            </a:r>
          </a:p>
        </p:txBody>
      </p:sp>
      <p:pic>
        <p:nvPicPr>
          <p:cNvPr id="2" name="Picture 1"/>
          <p:cNvPicPr>
            <a:picLocks noChangeAspect="1"/>
          </p:cNvPicPr>
          <p:nvPr/>
        </p:nvPicPr>
        <p:blipFill>
          <a:blip r:embed="rId3"/>
          <a:stretch>
            <a:fillRect/>
          </a:stretch>
        </p:blipFill>
        <p:spPr>
          <a:xfrm>
            <a:off x="7463576" y="1"/>
            <a:ext cx="4968364" cy="6994525"/>
          </a:xfrm>
          <a:prstGeom prst="rect">
            <a:avLst/>
          </a:prstGeom>
        </p:spPr>
      </p:pic>
      <p:sp>
        <p:nvSpPr>
          <p:cNvPr id="9" name="Text Placeholder 3"/>
          <p:cNvSpPr txBox="1">
            <a:spLocks/>
          </p:cNvSpPr>
          <p:nvPr/>
        </p:nvSpPr>
        <p:spPr>
          <a:xfrm>
            <a:off x="274639" y="1212851"/>
            <a:ext cx="6553198" cy="1822037"/>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indent="-285750"/>
            <a:r>
              <a:rPr lang="en-US" sz="2800" dirty="0">
                <a:solidFill>
                  <a:srgbClr val="505050"/>
                </a:solidFill>
              </a:rPr>
              <a:t>A container for your Azure Automation resources, like a storage account</a:t>
            </a:r>
          </a:p>
          <a:p>
            <a:pPr marL="341313" indent="-285750"/>
            <a:r>
              <a:rPr lang="en-US" sz="2800" dirty="0">
                <a:solidFill>
                  <a:srgbClr val="505050"/>
                </a:solidFill>
              </a:rPr>
              <a:t>Authenticate with new </a:t>
            </a:r>
            <a:r>
              <a:rPr lang="en-US" sz="2800" dirty="0">
                <a:solidFill>
                  <a:srgbClr val="505050"/>
                </a:solidFill>
                <a:hlinkClick r:id="rId4"/>
              </a:rPr>
              <a:t>Run As Account </a:t>
            </a:r>
            <a:r>
              <a:rPr lang="en-US" sz="2800" dirty="0">
                <a:solidFill>
                  <a:srgbClr val="505050"/>
                </a:solidFill>
              </a:rPr>
              <a:t>or use existing Automation Account</a:t>
            </a:r>
          </a:p>
        </p:txBody>
      </p:sp>
    </p:spTree>
    <p:extLst>
      <p:ext uri="{BB962C8B-B14F-4D97-AF65-F5344CB8AC3E}">
        <p14:creationId xmlns:p14="http://schemas.microsoft.com/office/powerpoint/2010/main" val="3221180727"/>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Automation operator role</a:t>
            </a:r>
          </a:p>
        </p:txBody>
      </p:sp>
      <p:pic>
        <p:nvPicPr>
          <p:cNvPr id="4" name="Picture 3"/>
          <p:cNvPicPr>
            <a:picLocks noChangeAspect="1"/>
          </p:cNvPicPr>
          <p:nvPr/>
        </p:nvPicPr>
        <p:blipFill>
          <a:blip r:embed="rId3"/>
          <a:stretch>
            <a:fillRect/>
          </a:stretch>
        </p:blipFill>
        <p:spPr>
          <a:xfrm>
            <a:off x="4465638" y="1592262"/>
            <a:ext cx="2608701" cy="2438400"/>
          </a:xfrm>
          <a:prstGeom prst="rect">
            <a:avLst/>
          </a:prstGeom>
        </p:spPr>
      </p:pic>
      <p:pic>
        <p:nvPicPr>
          <p:cNvPr id="5" name="Picture 4"/>
          <p:cNvPicPr>
            <a:picLocks noChangeAspect="1"/>
          </p:cNvPicPr>
          <p:nvPr/>
        </p:nvPicPr>
        <p:blipFill>
          <a:blip r:embed="rId4"/>
          <a:stretch>
            <a:fillRect/>
          </a:stretch>
        </p:blipFill>
        <p:spPr>
          <a:xfrm>
            <a:off x="6751638" y="3116262"/>
            <a:ext cx="5182049" cy="3467400"/>
          </a:xfrm>
          <a:prstGeom prst="rect">
            <a:avLst/>
          </a:prstGeom>
        </p:spPr>
      </p:pic>
      <p:pic>
        <p:nvPicPr>
          <p:cNvPr id="7" name="Picture 6"/>
          <p:cNvPicPr>
            <a:picLocks noChangeAspect="1"/>
          </p:cNvPicPr>
          <p:nvPr/>
        </p:nvPicPr>
        <p:blipFill>
          <a:blip r:embed="rId5"/>
          <a:stretch>
            <a:fillRect/>
          </a:stretch>
        </p:blipFill>
        <p:spPr>
          <a:xfrm>
            <a:off x="5063133" y="1277522"/>
            <a:ext cx="7101070" cy="4856439"/>
          </a:xfrm>
          <a:prstGeom prst="rect">
            <a:avLst/>
          </a:prstGeom>
        </p:spPr>
      </p:pic>
      <p:pic>
        <p:nvPicPr>
          <p:cNvPr id="1026" name="Picture 2" descr="No access to resourcre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86875" y="2653661"/>
            <a:ext cx="5004955" cy="2104159"/>
          </a:xfrm>
          <a:prstGeom prst="rect">
            <a:avLst/>
          </a:prstGeom>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366963" y="1212852"/>
            <a:ext cx="4098675" cy="477361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Allows tasks, such as:</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Start</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Stop</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Suspend</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Resume</a:t>
            </a:r>
          </a:p>
          <a:p>
            <a:pPr marL="68223" indent="-285750" defTabSz="932742">
              <a:spcBef>
                <a:spcPct val="0"/>
              </a:spcBef>
              <a:spcAft>
                <a:spcPts val="600"/>
              </a:spcAft>
              <a:defRPr/>
            </a:pPr>
            <a:r>
              <a:rPr lang="en-US" sz="1800" dirty="0">
                <a:gradFill>
                  <a:gsLst>
                    <a:gs pos="1250">
                      <a:srgbClr val="353535"/>
                    </a:gs>
                    <a:gs pos="100000">
                      <a:srgbClr val="353535"/>
                    </a:gs>
                  </a:gsLst>
                  <a:lin ang="5400000" scaled="0"/>
                </a:gradFill>
                <a:latin typeface="Segoe UI Light"/>
              </a:rPr>
              <a:t>Reschedule jobs</a:t>
            </a:r>
          </a:p>
          <a:p>
            <a:endParaRPr lang="en-US" sz="2400" dirty="0">
              <a:solidFill>
                <a:schemeClr val="tx1"/>
              </a:solidFill>
            </a:endParaRPr>
          </a:p>
          <a:p>
            <a:pPr marL="0" indent="0">
              <a:buNone/>
            </a:pPr>
            <a:r>
              <a:rPr lang="en-US" sz="2800" b="1" dirty="0">
                <a:latin typeface="Segoe UI" panose="020B0502040204020203" pitchFamily="34" charset="0"/>
                <a:cs typeface="Segoe UI" panose="020B0502040204020203" pitchFamily="34" charset="0"/>
              </a:rPr>
              <a:t>Can allow members to execute runbooks, while protecting other assets, e.g. runbooks and credential assets</a:t>
            </a:r>
          </a:p>
        </p:txBody>
      </p:sp>
    </p:spTree>
    <p:extLst>
      <p:ext uri="{BB962C8B-B14F-4D97-AF65-F5344CB8AC3E}">
        <p14:creationId xmlns:p14="http://schemas.microsoft.com/office/powerpoint/2010/main" val="3867496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Azure Automation </a:t>
            </a:r>
            <a:br>
              <a:rPr lang="en-US" dirty="0"/>
            </a:br>
            <a:r>
              <a:rPr lang="en-US" dirty="0"/>
              <a:t>in Azure Stack Hub? </a:t>
            </a:r>
          </a:p>
        </p:txBody>
      </p:sp>
    </p:spTree>
    <p:extLst>
      <p:ext uri="{BB962C8B-B14F-4D97-AF65-F5344CB8AC3E}">
        <p14:creationId xmlns:p14="http://schemas.microsoft.com/office/powerpoint/2010/main" val="21673931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Runbook management cmdlets samples</a:t>
            </a:r>
          </a:p>
        </p:txBody>
      </p:sp>
      <p:sp>
        <p:nvSpPr>
          <p:cNvPr id="8" name="Text Placeholder 4"/>
          <p:cNvSpPr>
            <a:spLocks noGrp="1"/>
          </p:cNvSpPr>
          <p:nvPr>
            <p:ph type="body" sz="quarter" idx="10"/>
          </p:nvPr>
        </p:nvSpPr>
        <p:spPr>
          <a:xfrm>
            <a:off x="275397" y="1592262"/>
            <a:ext cx="12160284" cy="5096780"/>
          </a:xfrm>
        </p:spPr>
        <p:txBody>
          <a:bodyPr/>
          <a:lstStyle/>
          <a:p>
            <a:pPr marL="0" indent="0">
              <a:buNone/>
            </a:pPr>
            <a:r>
              <a:rPr lang="en-US" sz="2400" dirty="0">
                <a:solidFill>
                  <a:srgbClr val="006400"/>
                </a:solidFill>
                <a:latin typeface="Consolas" panose="020B0609020204030204" pitchFamily="49" charset="0"/>
              </a:rPr>
              <a:t>#List all Automation cmdlets</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Get-Command</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-Module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AzureRM.Automation</a:t>
            </a:r>
            <a:endParaRPr lang="en-US" sz="2400" dirty="0">
              <a:solidFill>
                <a:prstClr val="black"/>
              </a:solidFill>
              <a:latin typeface="Consolas" panose="020B0609020204030204" pitchFamily="49" charset="0"/>
            </a:endParaRPr>
          </a:p>
          <a:p>
            <a:pPr marL="0" indent="0">
              <a:buNone/>
            </a:pPr>
            <a:r>
              <a:rPr lang="en-US" sz="2400" dirty="0">
                <a:solidFill>
                  <a:srgbClr val="006400"/>
                </a:solidFill>
                <a:latin typeface="Consolas" panose="020B0609020204030204" pitchFamily="49" charset="0"/>
              </a:rPr>
              <a:t>#Start a runbook</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Start-</a:t>
            </a:r>
            <a:r>
              <a:rPr lang="en-US" sz="2400" dirty="0" err="1">
                <a:solidFill>
                  <a:srgbClr val="0000FF"/>
                </a:solidFill>
                <a:latin typeface="Consolas" panose="020B0609020204030204" pitchFamily="49" charset="0"/>
              </a:rPr>
              <a:t>AzureRmAutomationRunbook</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-Name</a:t>
            </a:r>
            <a:r>
              <a:rPr lang="en-US" sz="2400" dirty="0">
                <a:solidFill>
                  <a:prstClr val="black"/>
                </a:solidFill>
                <a:latin typeface="Consolas" panose="020B0609020204030204" pitchFamily="49" charset="0"/>
              </a:rPr>
              <a:t> </a:t>
            </a:r>
            <a:r>
              <a:rPr lang="en-US" sz="2400" dirty="0">
                <a:solidFill>
                  <a:srgbClr val="8A2BE2"/>
                </a:solidFill>
                <a:latin typeface="Consolas" panose="020B0609020204030204" pitchFamily="49" charset="0"/>
              </a:rPr>
              <a:t>Stop-</a:t>
            </a:r>
            <a:r>
              <a:rPr lang="en-US" sz="2400" dirty="0" err="1">
                <a:solidFill>
                  <a:srgbClr val="8A2BE2"/>
                </a:solidFill>
                <a:latin typeface="Consolas" panose="020B0609020204030204" pitchFamily="49" charset="0"/>
              </a:rPr>
              <a:t>AllAzureVM</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br>
              <a:rPr lang="en-US" sz="2400" dirty="0">
                <a:solidFill>
                  <a:srgbClr val="000080"/>
                </a:solidFill>
                <a:latin typeface="Consolas" panose="020B0609020204030204" pitchFamily="49" charset="0"/>
              </a:rPr>
            </a:br>
            <a:r>
              <a:rPr lang="en-US" sz="2400" dirty="0" err="1">
                <a:solidFill>
                  <a:srgbClr val="000080"/>
                </a:solidFill>
                <a:latin typeface="Consolas" panose="020B0609020204030204" pitchFamily="49" charset="0"/>
              </a:rPr>
              <a:t>ResourceGroupName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rgautomation</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AutomationAccountName</a:t>
            </a:r>
            <a:r>
              <a:rPr lang="en-US" sz="2400" dirty="0">
                <a:solidFill>
                  <a:prstClr val="black"/>
                </a:solidFill>
                <a:latin typeface="Consolas" panose="020B0609020204030204" pitchFamily="49" charset="0"/>
              </a:rPr>
              <a:t> </a:t>
            </a:r>
            <a:br>
              <a:rPr lang="en-US" sz="2400" dirty="0">
                <a:solidFill>
                  <a:prstClr val="black"/>
                </a:solidFill>
                <a:latin typeface="Consolas" panose="020B0609020204030204" pitchFamily="49" charset="0"/>
              </a:rPr>
            </a:br>
            <a:r>
              <a:rPr lang="en-US" sz="2400" dirty="0" err="1">
                <a:solidFill>
                  <a:srgbClr val="8A2BE2"/>
                </a:solidFill>
                <a:latin typeface="Consolas" panose="020B0609020204030204" pitchFamily="49" charset="0"/>
              </a:rPr>
              <a:t>MarksAutomation</a:t>
            </a:r>
            <a:endParaRPr lang="en-US" sz="2400" dirty="0">
              <a:solidFill>
                <a:prstClr val="black"/>
              </a:solidFill>
              <a:latin typeface="Consolas" panose="020B0609020204030204" pitchFamily="49" charset="0"/>
            </a:endParaRPr>
          </a:p>
          <a:p>
            <a:pPr marL="0" indent="0">
              <a:buNone/>
            </a:pPr>
            <a:r>
              <a:rPr lang="en-US" sz="2400" dirty="0">
                <a:solidFill>
                  <a:srgbClr val="006400"/>
                </a:solidFill>
                <a:latin typeface="Consolas" panose="020B0609020204030204" pitchFamily="49" charset="0"/>
              </a:rPr>
              <a:t>#Get the status of a job</a:t>
            </a:r>
            <a:endParaRPr lang="en-US" sz="2400" dirty="0">
              <a:solidFill>
                <a:prstClr val="black"/>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Get-</a:t>
            </a:r>
            <a:r>
              <a:rPr lang="en-US" sz="2400" dirty="0" err="1">
                <a:solidFill>
                  <a:srgbClr val="0000FF"/>
                </a:solidFill>
                <a:latin typeface="Consolas" panose="020B0609020204030204" pitchFamily="49" charset="0"/>
              </a:rPr>
              <a:t>AzureRmAutomationJob</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-Id</a:t>
            </a:r>
            <a:r>
              <a:rPr lang="en-US" sz="2400" dirty="0">
                <a:solidFill>
                  <a:prstClr val="black"/>
                </a:solidFill>
                <a:latin typeface="Consolas" panose="020B0609020204030204" pitchFamily="49" charset="0"/>
              </a:rPr>
              <a:t> </a:t>
            </a:r>
            <a:r>
              <a:rPr lang="en-US" sz="2400" dirty="0">
                <a:solidFill>
                  <a:srgbClr val="8A2BE2"/>
                </a:solidFill>
                <a:latin typeface="Consolas" panose="020B0609020204030204" pitchFamily="49" charset="0"/>
              </a:rPr>
              <a:t>05754363-0071-47d9-957d-</a:t>
            </a:r>
            <a:br>
              <a:rPr lang="en-US" sz="2400" dirty="0">
                <a:solidFill>
                  <a:srgbClr val="8A2BE2"/>
                </a:solidFill>
                <a:latin typeface="Consolas" panose="020B0609020204030204" pitchFamily="49" charset="0"/>
              </a:rPr>
            </a:br>
            <a:r>
              <a:rPr lang="en-US" sz="2400" dirty="0">
                <a:solidFill>
                  <a:srgbClr val="8A2BE2"/>
                </a:solidFill>
                <a:latin typeface="Consolas" panose="020B0609020204030204" pitchFamily="49" charset="0"/>
              </a:rPr>
              <a:t>9d316f6d0924</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ResourceGroupName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rgautomation</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br>
              <a:rPr lang="en-US" sz="2400" dirty="0">
                <a:solidFill>
                  <a:srgbClr val="000080"/>
                </a:solidFill>
                <a:latin typeface="Consolas" panose="020B0609020204030204" pitchFamily="49" charset="0"/>
              </a:rPr>
            </a:br>
            <a:r>
              <a:rPr lang="en-US" sz="2400" dirty="0" err="1">
                <a:solidFill>
                  <a:srgbClr val="000080"/>
                </a:solidFill>
                <a:latin typeface="Consolas" panose="020B0609020204030204" pitchFamily="49" charset="0"/>
              </a:rPr>
              <a:t>AutomationAccountName</a:t>
            </a:r>
            <a:r>
              <a:rPr lang="en-US" sz="2400" dirty="0">
                <a:solidFill>
                  <a:prstClr val="black"/>
                </a:solidFill>
                <a:latin typeface="Consolas" panose="020B0609020204030204" pitchFamily="49" charset="0"/>
              </a:rPr>
              <a:t> </a:t>
            </a:r>
            <a:r>
              <a:rPr lang="en-US" sz="2400" dirty="0" err="1">
                <a:solidFill>
                  <a:srgbClr val="8A2BE2"/>
                </a:solidFill>
                <a:latin typeface="Consolas" panose="020B0609020204030204" pitchFamily="49" charset="0"/>
              </a:rPr>
              <a:t>MarioBrandanAutomation</a:t>
            </a:r>
            <a:endParaRPr lang="en-US" sz="2400" dirty="0">
              <a:solidFill>
                <a:srgbClr val="8A2BE2"/>
              </a:solidFill>
              <a:latin typeface="Consolas" panose="020B0609020204030204" pitchFamily="49" charset="0"/>
            </a:endParaRPr>
          </a:p>
          <a:p>
            <a:pPr marL="0" indent="0">
              <a:buNone/>
            </a:pPr>
            <a:endParaRPr lang="en-US" sz="2400" dirty="0">
              <a:solidFill>
                <a:srgbClr val="8A2BE2"/>
              </a:solidFill>
              <a:latin typeface="Consolas" panose="020B0609020204030204" pitchFamily="49" charset="0"/>
            </a:endParaRPr>
          </a:p>
          <a:p>
            <a:pPr marL="0" indent="0">
              <a:buNone/>
            </a:pPr>
            <a:r>
              <a:rPr lang="en-US" sz="2400" dirty="0">
                <a:solidFill>
                  <a:srgbClr val="FF0000"/>
                </a:solidFill>
                <a:latin typeface="Consolas" panose="020B0609020204030204" pitchFamily="49" charset="0"/>
              </a:rPr>
              <a:t>Just use PowerShell ISE and all the commands are there!</a:t>
            </a:r>
            <a:endParaRPr lang="en-US" sz="2400" dirty="0">
              <a:solidFill>
                <a:prstClr val="black"/>
              </a:solidFill>
              <a:latin typeface="Consolas" panose="020B0609020204030204" pitchFamily="49" charset="0"/>
            </a:endParaRPr>
          </a:p>
          <a:p>
            <a:endParaRPr lang="en-US" sz="2400" dirty="0">
              <a:latin typeface="Consolas" panose="020B0609020204030204" pitchFamily="49" charset="0"/>
            </a:endParaRPr>
          </a:p>
        </p:txBody>
      </p:sp>
    </p:spTree>
    <p:extLst>
      <p:ext uri="{BB962C8B-B14F-4D97-AF65-F5344CB8AC3E}">
        <p14:creationId xmlns:p14="http://schemas.microsoft.com/office/powerpoint/2010/main" val="1814382472"/>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source control</a:t>
            </a:r>
          </a:p>
        </p:txBody>
      </p:sp>
      <p:pic>
        <p:nvPicPr>
          <p:cNvPr id="3" name="Picture 2"/>
          <p:cNvPicPr>
            <a:picLocks noChangeAspect="1"/>
          </p:cNvPicPr>
          <p:nvPr/>
        </p:nvPicPr>
        <p:blipFill>
          <a:blip r:embed="rId3"/>
          <a:stretch>
            <a:fillRect/>
          </a:stretch>
        </p:blipFill>
        <p:spPr>
          <a:xfrm>
            <a:off x="5644291" y="1211263"/>
            <a:ext cx="4383946" cy="2443979"/>
          </a:xfrm>
          <a:prstGeom prst="rect">
            <a:avLst/>
          </a:prstGeom>
        </p:spPr>
      </p:pic>
      <p:pic>
        <p:nvPicPr>
          <p:cNvPr id="5" name="Picture 4"/>
          <p:cNvPicPr>
            <a:picLocks noChangeAspect="1"/>
          </p:cNvPicPr>
          <p:nvPr/>
        </p:nvPicPr>
        <p:blipFill>
          <a:blip r:embed="rId4"/>
          <a:stretch>
            <a:fillRect/>
          </a:stretch>
        </p:blipFill>
        <p:spPr>
          <a:xfrm>
            <a:off x="5684838" y="3423605"/>
            <a:ext cx="4514481" cy="2055701"/>
          </a:xfrm>
          <a:prstGeom prst="rect">
            <a:avLst/>
          </a:prstGeom>
        </p:spPr>
      </p:pic>
      <p:pic>
        <p:nvPicPr>
          <p:cNvPr id="7" name="Picture 6"/>
          <p:cNvPicPr>
            <a:picLocks noChangeAspect="1"/>
          </p:cNvPicPr>
          <p:nvPr/>
        </p:nvPicPr>
        <p:blipFill>
          <a:blip r:embed="rId5"/>
          <a:stretch>
            <a:fillRect/>
          </a:stretch>
        </p:blipFill>
        <p:spPr>
          <a:xfrm>
            <a:off x="9464708" y="2757438"/>
            <a:ext cx="2994920" cy="4237087"/>
          </a:xfrm>
          <a:prstGeom prst="rect">
            <a:avLst/>
          </a:prstGeom>
        </p:spPr>
      </p:pic>
      <p:sp>
        <p:nvSpPr>
          <p:cNvPr id="4" name="Text Placeholder 2"/>
          <p:cNvSpPr txBox="1">
            <a:spLocks/>
          </p:cNvSpPr>
          <p:nvPr/>
        </p:nvSpPr>
        <p:spPr>
          <a:xfrm>
            <a:off x="366961" y="1213176"/>
            <a:ext cx="5317877" cy="45827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100000"/>
              <a:buFontTx/>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600"/>
              </a:spcAft>
              <a:buClr>
                <a:srgbClr val="002050"/>
              </a:buClr>
            </a:pPr>
            <a:r>
              <a:rPr lang="en-US" sz="2800" dirty="0">
                <a:solidFill>
                  <a:schemeClr val="accent1"/>
                </a:solidFill>
              </a:rPr>
              <a:t>Author</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Create PowerShell Workflow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Call existing runbooks in library</a:t>
            </a:r>
          </a:p>
          <a:p>
            <a:pPr>
              <a:lnSpc>
                <a:spcPct val="100000"/>
              </a:lnSpc>
              <a:spcAft>
                <a:spcPts val="600"/>
              </a:spcAft>
              <a:buClr>
                <a:srgbClr val="002050"/>
              </a:buClr>
            </a:pPr>
            <a:endParaRPr lang="en-US" sz="1800" dirty="0">
              <a:solidFill>
                <a:schemeClr val="accent1"/>
              </a:solidFill>
            </a:endParaRPr>
          </a:p>
          <a:p>
            <a:pPr>
              <a:lnSpc>
                <a:spcPct val="100000"/>
              </a:lnSpc>
              <a:spcAft>
                <a:spcPts val="600"/>
              </a:spcAft>
              <a:buClr>
                <a:srgbClr val="002050"/>
              </a:buClr>
            </a:pPr>
            <a:r>
              <a:rPr lang="en-US" sz="2800" dirty="0">
                <a:solidFill>
                  <a:schemeClr val="accent1"/>
                </a:solidFill>
              </a:rPr>
              <a:t>Manage, browse, and insert assets in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Modules and activities </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Credentials (PowerShell credentials and certificates)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Variables (standard and encrypted)</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Connections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Schedules</a:t>
            </a:r>
            <a:endParaRPr lang="en-US" sz="3800" dirty="0">
              <a:solidFill>
                <a:srgbClr val="505050"/>
              </a:solidFill>
              <a:latin typeface="Segoe UI Light"/>
            </a:endParaRPr>
          </a:p>
        </p:txBody>
      </p:sp>
    </p:spTree>
    <p:extLst>
      <p:ext uri="{BB962C8B-B14F-4D97-AF65-F5344CB8AC3E}">
        <p14:creationId xmlns:p14="http://schemas.microsoft.com/office/powerpoint/2010/main" val="213048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Runbook publishing</a:t>
            </a:r>
          </a:p>
        </p:txBody>
      </p:sp>
      <p:pic>
        <p:nvPicPr>
          <p:cNvPr id="3" name="Picture 2"/>
          <p:cNvPicPr>
            <a:picLocks noChangeAspect="1"/>
          </p:cNvPicPr>
          <p:nvPr/>
        </p:nvPicPr>
        <p:blipFill>
          <a:blip r:embed="rId3"/>
          <a:stretch>
            <a:fillRect/>
          </a:stretch>
        </p:blipFill>
        <p:spPr>
          <a:xfrm>
            <a:off x="7543717" y="449263"/>
            <a:ext cx="4618120" cy="6172735"/>
          </a:xfrm>
          <a:prstGeom prst="rect">
            <a:avLst/>
          </a:prstGeom>
        </p:spPr>
      </p:pic>
      <p:pic>
        <p:nvPicPr>
          <p:cNvPr id="7" name="Picture 6"/>
          <p:cNvPicPr>
            <a:picLocks noChangeAspect="1"/>
          </p:cNvPicPr>
          <p:nvPr/>
        </p:nvPicPr>
        <p:blipFill>
          <a:blip r:embed="rId4"/>
          <a:stretch>
            <a:fillRect/>
          </a:stretch>
        </p:blipFill>
        <p:spPr>
          <a:xfrm>
            <a:off x="7543718" y="1654300"/>
            <a:ext cx="2511196" cy="5184406"/>
          </a:xfrm>
          <a:prstGeom prst="rect">
            <a:avLst/>
          </a:prstGeom>
        </p:spPr>
      </p:pic>
      <p:sp>
        <p:nvSpPr>
          <p:cNvPr id="9" name="Text Placeholder 2"/>
          <p:cNvSpPr txBox="1">
            <a:spLocks/>
          </p:cNvSpPr>
          <p:nvPr/>
        </p:nvSpPr>
        <p:spPr>
          <a:xfrm>
            <a:off x="366962" y="1213176"/>
            <a:ext cx="5715000" cy="4333468"/>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100000"/>
              <a:buFontTx/>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600"/>
              </a:spcAft>
              <a:buClr>
                <a:srgbClr val="002050"/>
              </a:buClr>
            </a:pPr>
            <a:r>
              <a:rPr lang="en-US" sz="2800" dirty="0">
                <a:solidFill>
                  <a:schemeClr val="accent1"/>
                </a:solidFill>
              </a:rPr>
              <a:t>Author</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Create PowerShell Workflow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Call existing runbooks in library</a:t>
            </a:r>
          </a:p>
          <a:p>
            <a:pPr>
              <a:lnSpc>
                <a:spcPct val="100000"/>
              </a:lnSpc>
              <a:spcAft>
                <a:spcPts val="600"/>
              </a:spcAft>
              <a:buClr>
                <a:srgbClr val="002050"/>
              </a:buClr>
            </a:pPr>
            <a:endParaRPr lang="en-US" sz="1800" dirty="0">
              <a:solidFill>
                <a:schemeClr val="accent1"/>
              </a:solidFill>
            </a:endParaRPr>
          </a:p>
          <a:p>
            <a:pPr>
              <a:lnSpc>
                <a:spcPct val="100000"/>
              </a:lnSpc>
              <a:spcAft>
                <a:spcPts val="600"/>
              </a:spcAft>
              <a:buClr>
                <a:srgbClr val="002050"/>
              </a:buClr>
            </a:pPr>
            <a:r>
              <a:rPr lang="en-US" sz="2800" dirty="0">
                <a:solidFill>
                  <a:schemeClr val="accent1"/>
                </a:solidFill>
              </a:rPr>
              <a:t>Manage and browse and insert assets in runbooks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Modules and activities </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Credentials (PowerShell credentials and certificates)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Variables (standard and encrypted)</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Connections</a:t>
            </a:r>
          </a:p>
          <a:p>
            <a:pPr marL="312737" indent="-285750">
              <a:spcBef>
                <a:spcPct val="0"/>
              </a:spcBef>
              <a:spcAft>
                <a:spcPts val="600"/>
              </a:spcAft>
              <a:buClrTx/>
              <a:buSzPct val="90000"/>
              <a:buFont typeface="Arial" panose="020B0604020202020204" pitchFamily="34" charset="0"/>
              <a:buChar char="•"/>
              <a:defRPr/>
            </a:pPr>
            <a:r>
              <a:rPr lang="en-US" sz="1800" dirty="0">
                <a:solidFill>
                  <a:srgbClr val="505050"/>
                </a:solidFill>
                <a:latin typeface="Segoe UI Light"/>
              </a:rPr>
              <a:t>Schedules</a:t>
            </a:r>
            <a:endParaRPr lang="en-US" sz="3800" dirty="0">
              <a:solidFill>
                <a:srgbClr val="505050"/>
              </a:solidFill>
              <a:latin typeface="Segoe UI Light"/>
            </a:endParaRPr>
          </a:p>
        </p:txBody>
      </p:sp>
    </p:spTree>
    <p:extLst>
      <p:ext uri="{BB962C8B-B14F-4D97-AF65-F5344CB8AC3E}">
        <p14:creationId xmlns:p14="http://schemas.microsoft.com/office/powerpoint/2010/main" val="18645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1"/>
            <a:ext cx="11702553" cy="2970044"/>
          </a:xfrm>
        </p:spPr>
        <p:txBody>
          <a:bodyPr/>
          <a:lstStyle/>
          <a:p>
            <a:pPr marL="0" indent="0">
              <a:spcBef>
                <a:spcPts val="0"/>
              </a:spcBef>
              <a:spcAft>
                <a:spcPts val="600"/>
              </a:spcAft>
              <a:buNone/>
            </a:pPr>
            <a:r>
              <a:rPr lang="en-US" sz="2800" dirty="0"/>
              <a:t>Model/design resources before writing “any” code</a:t>
            </a:r>
          </a:p>
          <a:p>
            <a:pPr marL="0" indent="0">
              <a:spcBef>
                <a:spcPts val="0"/>
              </a:spcBef>
              <a:spcAft>
                <a:spcPts val="600"/>
              </a:spcAft>
              <a:buNone/>
            </a:pPr>
            <a:r>
              <a:rPr lang="en-US" sz="2800" dirty="0"/>
              <a:t>Resource modeling should satisfy 4 basic principles: </a:t>
            </a:r>
            <a:endParaRPr lang="en-US" dirty="0"/>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Identifiable</a:t>
            </a:r>
            <a:r>
              <a:rPr lang="en-US" sz="1800" dirty="0">
                <a:solidFill>
                  <a:srgbClr val="505050"/>
                </a:solidFill>
                <a:latin typeface="Segoe UI Light"/>
              </a:rPr>
              <a:t>: Uniquely and reliably identify resource instance (e.g. key)</a:t>
            </a:r>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Expressible</a:t>
            </a:r>
            <a:r>
              <a:rPr lang="en-US" sz="1800" dirty="0">
                <a:solidFill>
                  <a:srgbClr val="505050"/>
                </a:solidFill>
                <a:latin typeface="Segoe UI Light"/>
              </a:rPr>
              <a:t>: State the desired state of the resource, independent of the control flow</a:t>
            </a:r>
          </a:p>
          <a:p>
            <a:pPr marL="341312" lvl="1" indent="-285750">
              <a:spcBef>
                <a:spcPct val="0"/>
              </a:spcBef>
              <a:spcAft>
                <a:spcPts val="600"/>
              </a:spcAft>
              <a:buFont typeface="Arial" panose="020B0604020202020204" pitchFamily="34" charset="0"/>
              <a:buChar char="•"/>
              <a:defRPr/>
            </a:pPr>
            <a:r>
              <a:rPr lang="en-US" sz="1800" b="1" dirty="0">
                <a:solidFill>
                  <a:srgbClr val="505050"/>
                </a:solidFill>
                <a:latin typeface="Segoe UI Semilight" panose="020B0402040204020203" pitchFamily="34" charset="0"/>
                <a:cs typeface="Segoe UI Semilight" panose="020B0402040204020203" pitchFamily="34" charset="0"/>
              </a:rPr>
              <a:t>Testable</a:t>
            </a:r>
            <a:r>
              <a:rPr lang="en-US" sz="1800" dirty="0">
                <a:solidFill>
                  <a:srgbClr val="505050"/>
                </a:solidFill>
                <a:latin typeface="Segoe UI Light"/>
              </a:rPr>
              <a:t>: Accurately test if the resource is in desired state (Test-</a:t>
            </a:r>
            <a:r>
              <a:rPr lang="en-US" sz="1800" dirty="0" err="1">
                <a:solidFill>
                  <a:srgbClr val="505050"/>
                </a:solidFill>
                <a:latin typeface="Segoe UI Light"/>
              </a:rPr>
              <a:t>TargetResource</a:t>
            </a:r>
            <a:r>
              <a:rPr lang="en-US" sz="1800" dirty="0">
                <a:solidFill>
                  <a:srgbClr val="505050"/>
                </a:solidFill>
                <a:latin typeface="Segoe UI Light"/>
              </a:rPr>
              <a:t>)</a:t>
            </a:r>
          </a:p>
          <a:p>
            <a:pPr marL="341312" lvl="1" indent="-285750">
              <a:spcBef>
                <a:spcPct val="0"/>
              </a:spcBef>
              <a:spcAft>
                <a:spcPts val="600"/>
              </a:spcAft>
              <a:buFont typeface="Arial" panose="020B0604020202020204" pitchFamily="34" charset="0"/>
              <a:buChar char="•"/>
              <a:defRPr/>
            </a:pPr>
            <a:r>
              <a:rPr lang="en-US" sz="1800" b="1" dirty="0" err="1">
                <a:solidFill>
                  <a:srgbClr val="505050"/>
                </a:solidFill>
                <a:latin typeface="Segoe UI Semilight" panose="020B0402040204020203" pitchFamily="34" charset="0"/>
                <a:cs typeface="Segoe UI Semilight" panose="020B0402040204020203" pitchFamily="34" charset="0"/>
              </a:rPr>
              <a:t>Enactable</a:t>
            </a:r>
            <a:r>
              <a:rPr lang="en-US" sz="1800" dirty="0">
                <a:solidFill>
                  <a:srgbClr val="505050"/>
                </a:solidFill>
                <a:latin typeface="Segoe UI Light"/>
              </a:rPr>
              <a:t>: Make changes that will converge actual state to the desired state (Set-</a:t>
            </a:r>
            <a:r>
              <a:rPr lang="en-US" sz="1800" dirty="0" err="1">
                <a:solidFill>
                  <a:srgbClr val="505050"/>
                </a:solidFill>
                <a:latin typeface="Segoe UI Light"/>
              </a:rPr>
              <a:t>TargetResource</a:t>
            </a:r>
            <a:r>
              <a:rPr lang="en-US" sz="1800" dirty="0">
                <a:solidFill>
                  <a:srgbClr val="505050"/>
                </a:solidFill>
                <a:latin typeface="Segoe UI Light"/>
              </a:rPr>
              <a:t>)</a:t>
            </a:r>
          </a:p>
          <a:p>
            <a:pPr marL="0" indent="0">
              <a:spcAft>
                <a:spcPts val="600"/>
              </a:spcAft>
              <a:buNone/>
            </a:pPr>
            <a:r>
              <a:rPr lang="en-US" sz="2800" dirty="0"/>
              <a:t>General focus is about the end state, not the transient state</a:t>
            </a:r>
          </a:p>
        </p:txBody>
      </p:sp>
      <p:sp>
        <p:nvSpPr>
          <p:cNvPr id="2" name="Title 1"/>
          <p:cNvSpPr>
            <a:spLocks noGrp="1"/>
          </p:cNvSpPr>
          <p:nvPr>
            <p:ph type="title"/>
          </p:nvPr>
        </p:nvSpPr>
        <p:spPr/>
        <p:txBody>
          <a:bodyPr/>
          <a:lstStyle/>
          <a:p>
            <a:r>
              <a:rPr lang="en-US"/>
              <a:t>Resource modeling</a:t>
            </a:r>
          </a:p>
        </p:txBody>
      </p:sp>
    </p:spTree>
    <p:extLst>
      <p:ext uri="{BB962C8B-B14F-4D97-AF65-F5344CB8AC3E}">
        <p14:creationId xmlns:p14="http://schemas.microsoft.com/office/powerpoint/2010/main" val="428296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2"/>
            <a:ext cx="11702553" cy="4481227"/>
          </a:xfrm>
        </p:spPr>
        <p:txBody>
          <a:bodyPr/>
          <a:lstStyle/>
          <a:p>
            <a:pPr marL="0" indent="0">
              <a:spcAft>
                <a:spcPts val="600"/>
              </a:spcAft>
              <a:buNone/>
            </a:pPr>
            <a:r>
              <a:rPr lang="en-US" sz="2800" dirty="0"/>
              <a:t>Easier to model physical entity rather than logical entity</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Physical entity – Firewall Rule, Registry</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Logical entity – Domain, Cluster, SaaS</a:t>
            </a:r>
          </a:p>
          <a:p>
            <a:pPr marL="0" indent="0">
              <a:spcAft>
                <a:spcPts val="600"/>
              </a:spcAft>
              <a:buNone/>
            </a:pPr>
            <a:r>
              <a:rPr lang="en-US" sz="2800" dirty="0"/>
              <a:t>Modeling logical entity that spans multi-machine</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Consider entity as a property of a resource vs. a resource  </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Cluster as a property of a node vs. a cluster resource that contain nodes </a:t>
            </a:r>
          </a:p>
          <a:p>
            <a:pPr marL="0" indent="0">
              <a:spcAft>
                <a:spcPts val="600"/>
              </a:spcAft>
              <a:buNone/>
            </a:pPr>
            <a:r>
              <a:rPr lang="en-US" sz="2800" dirty="0"/>
              <a:t>Modeling SaaS as a logical entity </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Consider entity as a resource and service as the target node</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E.g.: </a:t>
            </a:r>
            <a:r>
              <a:rPr lang="en-US" sz="1600" dirty="0" err="1">
                <a:gradFill>
                  <a:gsLst>
                    <a:gs pos="1250">
                      <a:srgbClr val="353535"/>
                    </a:gs>
                    <a:gs pos="100000">
                      <a:srgbClr val="353535"/>
                    </a:gs>
                  </a:gsLst>
                  <a:lin ang="5400000" scaled="0"/>
                </a:gradFill>
                <a:latin typeface="Segoe UI Light"/>
              </a:rPr>
              <a:t>AzureSQLServer</a:t>
            </a:r>
            <a:r>
              <a:rPr lang="en-US" sz="1600" dirty="0">
                <a:gradFill>
                  <a:gsLst>
                    <a:gs pos="1250">
                      <a:srgbClr val="353535"/>
                    </a:gs>
                    <a:gs pos="100000">
                      <a:srgbClr val="353535"/>
                    </a:gs>
                  </a:gsLst>
                  <a:lin ang="5400000" scaled="0"/>
                </a:gradFill>
                <a:latin typeface="Segoe UI Light"/>
              </a:rPr>
              <a:t> is the resource, and Azure service as the target node</a:t>
            </a:r>
          </a:p>
          <a:p>
            <a:pPr marL="0" indent="0">
              <a:spcAft>
                <a:spcPts val="600"/>
              </a:spcAft>
              <a:buNone/>
            </a:pPr>
            <a:r>
              <a:rPr lang="en-US" sz="2800" dirty="0"/>
              <a:t>Can have multiple resource that apply to same sub-system</a:t>
            </a:r>
          </a:p>
          <a:p>
            <a:pPr marL="112712"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Firewall Rule and Firewall Profile</a:t>
            </a:r>
          </a:p>
        </p:txBody>
      </p:sp>
      <p:sp>
        <p:nvSpPr>
          <p:cNvPr id="2" name="Title 1"/>
          <p:cNvSpPr>
            <a:spLocks noGrp="1"/>
          </p:cNvSpPr>
          <p:nvPr>
            <p:ph type="title"/>
          </p:nvPr>
        </p:nvSpPr>
        <p:spPr/>
        <p:txBody>
          <a:bodyPr/>
          <a:lstStyle/>
          <a:p>
            <a:r>
              <a:rPr lang="en-US" dirty="0"/>
              <a:t>Modeling the sub-system </a:t>
            </a:r>
          </a:p>
        </p:txBody>
      </p:sp>
    </p:spTree>
    <p:extLst>
      <p:ext uri="{BB962C8B-B14F-4D97-AF65-F5344CB8AC3E}">
        <p14:creationId xmlns:p14="http://schemas.microsoft.com/office/powerpoint/2010/main" val="3559038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a:xfrm>
            <a:off x="8503946" y="525842"/>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&lt;Module Name&gt;</a:t>
            </a:r>
          </a:p>
          <a:p>
            <a:pPr algn="ctr" defTabSz="1087947">
              <a:lnSpc>
                <a:spcPct val="90000"/>
              </a:lnSpc>
              <a:spcBef>
                <a:spcPct val="0"/>
              </a:spcBef>
              <a:spcAft>
                <a:spcPct val="35000"/>
              </a:spcAft>
              <a:defRPr/>
            </a:pPr>
            <a:r>
              <a:rPr lang="en-US" i="1" kern="0">
                <a:solidFill>
                  <a:schemeClr val="bg1"/>
                </a:solidFill>
              </a:rPr>
              <a:t>Packaging Container</a:t>
            </a:r>
          </a:p>
        </p:txBody>
      </p:sp>
      <p:sp>
        <p:nvSpPr>
          <p:cNvPr id="5" name="Freeform 4"/>
          <p:cNvSpPr/>
          <p:nvPr/>
        </p:nvSpPr>
        <p:spPr>
          <a:xfrm>
            <a:off x="5075384" y="1625331"/>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6" name="Freeform 5"/>
          <p:cNvSpPr/>
          <p:nvPr/>
        </p:nvSpPr>
        <p:spPr>
          <a:xfrm>
            <a:off x="5075384" y="2463573"/>
            <a:ext cx="3543441" cy="652739"/>
          </a:xfrm>
          <a:custGeom>
            <a:avLst/>
            <a:gdLst>
              <a:gd name="connsiteX0" fmla="*/ 0 w 2820574"/>
              <a:gd name="connsiteY0" fmla="*/ 0 h 475580"/>
              <a:gd name="connsiteX1" fmla="*/ 2820574 w 2820574"/>
              <a:gd name="connsiteY1" fmla="*/ 0 h 475580"/>
              <a:gd name="connsiteX2" fmla="*/ 2820574 w 2820574"/>
              <a:gd name="connsiteY2" fmla="*/ 475580 h 475580"/>
              <a:gd name="connsiteX3" fmla="*/ 0 w 2820574"/>
              <a:gd name="connsiteY3" fmla="*/ 475580 h 475580"/>
              <a:gd name="connsiteX4" fmla="*/ 0 w 2820574"/>
              <a:gd name="connsiteY4" fmla="*/ 0 h 47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574" h="475580">
                <a:moveTo>
                  <a:pt x="0" y="0"/>
                </a:moveTo>
                <a:lnTo>
                  <a:pt x="2820574" y="0"/>
                </a:lnTo>
                <a:lnTo>
                  <a:pt x="2820574" y="475580"/>
                </a:lnTo>
                <a:lnTo>
                  <a:pt x="0" y="475580"/>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a:t>
            </a:r>
            <a:r>
              <a:rPr lang="en-US" sz="2000" kern="0" err="1">
                <a:solidFill>
                  <a:schemeClr val="bg1"/>
                </a:solidFill>
              </a:rPr>
              <a:t>DSCResources</a:t>
            </a:r>
            <a:endParaRPr lang="en-US" sz="2000" kern="0">
              <a:solidFill>
                <a:schemeClr val="bg1"/>
              </a:solidFill>
            </a:endParaRPr>
          </a:p>
          <a:p>
            <a:pPr algn="ctr" defTabSz="1087947">
              <a:lnSpc>
                <a:spcPct val="90000"/>
              </a:lnSpc>
              <a:spcBef>
                <a:spcPct val="0"/>
              </a:spcBef>
              <a:spcAft>
                <a:spcPct val="35000"/>
              </a:spcAft>
              <a:defRPr/>
            </a:pPr>
            <a:r>
              <a:rPr lang="en-US" i="1" kern="0">
                <a:solidFill>
                  <a:schemeClr val="bg1"/>
                </a:solidFill>
              </a:rPr>
              <a:t>Can contain multiple resources</a:t>
            </a:r>
          </a:p>
        </p:txBody>
      </p:sp>
      <p:sp>
        <p:nvSpPr>
          <p:cNvPr id="7" name="Freeform 6"/>
          <p:cNvSpPr/>
          <p:nvPr/>
        </p:nvSpPr>
        <p:spPr>
          <a:xfrm>
            <a:off x="544864" y="3660940"/>
            <a:ext cx="4848918" cy="652739"/>
          </a:xfrm>
          <a:custGeom>
            <a:avLst/>
            <a:gdLst>
              <a:gd name="connsiteX0" fmla="*/ 0 w 4054869"/>
              <a:gd name="connsiteY0" fmla="*/ 0 h 547077"/>
              <a:gd name="connsiteX1" fmla="*/ 4054869 w 4054869"/>
              <a:gd name="connsiteY1" fmla="*/ 0 h 547077"/>
              <a:gd name="connsiteX2" fmla="*/ 4054869 w 4054869"/>
              <a:gd name="connsiteY2" fmla="*/ 547077 h 547077"/>
              <a:gd name="connsiteX3" fmla="*/ 0 w 4054869"/>
              <a:gd name="connsiteY3" fmla="*/ 547077 h 547077"/>
              <a:gd name="connsiteX4" fmla="*/ 0 w 4054869"/>
              <a:gd name="connsiteY4" fmla="*/ 0 h 5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869" h="547077">
                <a:moveTo>
                  <a:pt x="0" y="0"/>
                </a:moveTo>
                <a:lnTo>
                  <a:pt x="4054869" y="0"/>
                </a:lnTo>
                <a:lnTo>
                  <a:pt x="4054869" y="547077"/>
                </a:lnTo>
                <a:lnTo>
                  <a:pt x="0" y="547077"/>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8" name="Freeform 7"/>
          <p:cNvSpPr/>
          <p:nvPr/>
        </p:nvSpPr>
        <p:spPr>
          <a:xfrm>
            <a:off x="1352293" y="4695772"/>
            <a:ext cx="4662422"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kern="0" err="1">
                <a:solidFill>
                  <a:schemeClr val="bg1"/>
                </a:solidFill>
              </a:rPr>
              <a:t>schema.mof</a:t>
            </a:r>
            <a:endParaRPr lang="en-US" sz="2000"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9" name="Freeform 8"/>
          <p:cNvSpPr/>
          <p:nvPr/>
        </p:nvSpPr>
        <p:spPr>
          <a:xfrm>
            <a:off x="1352294" y="5602093"/>
            <a:ext cx="3729937" cy="652739"/>
          </a:xfrm>
          <a:custGeom>
            <a:avLst/>
            <a:gdLst>
              <a:gd name="connsiteX0" fmla="*/ 0 w 3772152"/>
              <a:gd name="connsiteY0" fmla="*/ 0 h 376729"/>
              <a:gd name="connsiteX1" fmla="*/ 3772152 w 3772152"/>
              <a:gd name="connsiteY1" fmla="*/ 0 h 376729"/>
              <a:gd name="connsiteX2" fmla="*/ 3772152 w 3772152"/>
              <a:gd name="connsiteY2" fmla="*/ 376729 h 376729"/>
              <a:gd name="connsiteX3" fmla="*/ 0 w 3772152"/>
              <a:gd name="connsiteY3" fmla="*/ 376729 h 376729"/>
              <a:gd name="connsiteX4" fmla="*/ 0 w 37721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152" h="376729">
                <a:moveTo>
                  <a:pt x="0" y="0"/>
                </a:moveTo>
                <a:lnTo>
                  <a:pt x="3772152" y="0"/>
                </a:lnTo>
                <a:lnTo>
                  <a:pt x="3772152"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implementation</a:t>
            </a:r>
          </a:p>
        </p:txBody>
      </p:sp>
      <p:sp>
        <p:nvSpPr>
          <p:cNvPr id="10" name="Freeform 9"/>
          <p:cNvSpPr/>
          <p:nvPr/>
        </p:nvSpPr>
        <p:spPr>
          <a:xfrm>
            <a:off x="6663652" y="3660940"/>
            <a:ext cx="4848918" cy="652739"/>
          </a:xfrm>
          <a:custGeom>
            <a:avLst/>
            <a:gdLst>
              <a:gd name="connsiteX0" fmla="*/ 0 w 4634818"/>
              <a:gd name="connsiteY0" fmla="*/ 0 h 376729"/>
              <a:gd name="connsiteX1" fmla="*/ 4634818 w 4634818"/>
              <a:gd name="connsiteY1" fmla="*/ 0 h 376729"/>
              <a:gd name="connsiteX2" fmla="*/ 4634818 w 4634818"/>
              <a:gd name="connsiteY2" fmla="*/ 376729 h 376729"/>
              <a:gd name="connsiteX3" fmla="*/ 0 w 4634818"/>
              <a:gd name="connsiteY3" fmla="*/ 376729 h 376729"/>
              <a:gd name="connsiteX4" fmla="*/ 0 w 4634818"/>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818" h="376729">
                <a:moveTo>
                  <a:pt x="0" y="0"/>
                </a:moveTo>
                <a:lnTo>
                  <a:pt x="4634818" y="0"/>
                </a:lnTo>
                <a:lnTo>
                  <a:pt x="4634818" y="376729"/>
                </a:lnTo>
                <a:lnTo>
                  <a:pt x="0" y="376729"/>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11" name="Freeform 10"/>
          <p:cNvSpPr/>
          <p:nvPr/>
        </p:nvSpPr>
        <p:spPr>
          <a:xfrm>
            <a:off x="7471366" y="4695772"/>
            <a:ext cx="4662422" cy="652739"/>
          </a:xfrm>
          <a:custGeom>
            <a:avLst/>
            <a:gdLst>
              <a:gd name="connsiteX0" fmla="*/ 0 w 1961700"/>
              <a:gd name="connsiteY0" fmla="*/ 0 h 376729"/>
              <a:gd name="connsiteX1" fmla="*/ 1961700 w 1961700"/>
              <a:gd name="connsiteY1" fmla="*/ 0 h 376729"/>
              <a:gd name="connsiteX2" fmla="*/ 1961700 w 1961700"/>
              <a:gd name="connsiteY2" fmla="*/ 376729 h 376729"/>
              <a:gd name="connsiteX3" fmla="*/ 0 w 1961700"/>
              <a:gd name="connsiteY3" fmla="*/ 376729 h 376729"/>
              <a:gd name="connsiteX4" fmla="*/ 0 w 1961700"/>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700" h="376729">
                <a:moveTo>
                  <a:pt x="0" y="0"/>
                </a:moveTo>
                <a:lnTo>
                  <a:pt x="1961700" y="0"/>
                </a:lnTo>
                <a:lnTo>
                  <a:pt x="1961700"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kern="0" err="1">
                <a:solidFill>
                  <a:schemeClr val="bg1"/>
                </a:solidFill>
              </a:rPr>
              <a:t>schema.mo</a:t>
            </a:r>
            <a:r>
              <a:rPr lang="en-US" sz="1600" kern="0" err="1">
                <a:solidFill>
                  <a:schemeClr val="bg1"/>
                </a:solidFill>
              </a:rPr>
              <a:t>f</a:t>
            </a:r>
            <a:endParaRPr lang="en-US" sz="1600"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12" name="Freeform 11"/>
          <p:cNvSpPr/>
          <p:nvPr/>
        </p:nvSpPr>
        <p:spPr>
          <a:xfrm>
            <a:off x="7471366" y="5602093"/>
            <a:ext cx="3729937" cy="652739"/>
          </a:xfrm>
          <a:custGeom>
            <a:avLst/>
            <a:gdLst>
              <a:gd name="connsiteX0" fmla="*/ 0 w 1306652"/>
              <a:gd name="connsiteY0" fmla="*/ 0 h 376729"/>
              <a:gd name="connsiteX1" fmla="*/ 1306652 w 1306652"/>
              <a:gd name="connsiteY1" fmla="*/ 0 h 376729"/>
              <a:gd name="connsiteX2" fmla="*/ 1306652 w 1306652"/>
              <a:gd name="connsiteY2" fmla="*/ 376729 h 376729"/>
              <a:gd name="connsiteX3" fmla="*/ 0 w 1306652"/>
              <a:gd name="connsiteY3" fmla="*/ 376729 h 376729"/>
              <a:gd name="connsiteX4" fmla="*/ 0 w 13066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652" h="376729">
                <a:moveTo>
                  <a:pt x="0" y="0"/>
                </a:moveTo>
                <a:lnTo>
                  <a:pt x="1306652" y="0"/>
                </a:lnTo>
                <a:lnTo>
                  <a:pt x="1306652"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spcAft>
                <a:spcPct val="35000"/>
              </a:spcAft>
              <a:defRPr/>
            </a:pPr>
            <a:r>
              <a:rPr lang="en-US" i="1" kern="0">
                <a:solidFill>
                  <a:schemeClr val="bg1"/>
                </a:solidFill>
              </a:rPr>
              <a:t>Resource implementation</a:t>
            </a:r>
          </a:p>
        </p:txBody>
      </p:sp>
      <p:cxnSp>
        <p:nvCxnSpPr>
          <p:cNvPr id="13" name="Elbow Connector 12"/>
          <p:cNvCxnSpPr/>
          <p:nvPr/>
        </p:nvCxnSpPr>
        <p:spPr>
          <a:xfrm rot="5400000">
            <a:off x="8492756" y="1323377"/>
            <a:ext cx="1584868" cy="1332739"/>
          </a:xfrm>
          <a:prstGeom prst="bentConnector3">
            <a:avLst>
              <a:gd name="adj1" fmla="val 99142"/>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V="1">
            <a:off x="5920180" y="3243838"/>
            <a:ext cx="871394" cy="615551"/>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flipH="1" flipV="1">
            <a:off x="5285245" y="3224456"/>
            <a:ext cx="871394" cy="654319"/>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H="1">
            <a:off x="6510075" y="5114916"/>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425048" y="5106721"/>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itle 21"/>
          <p:cNvSpPr>
            <a:spLocks noGrp="1"/>
          </p:cNvSpPr>
          <p:nvPr>
            <p:ph type="title"/>
          </p:nvPr>
        </p:nvSpPr>
        <p:spPr/>
        <p:txBody>
          <a:bodyPr/>
          <a:lstStyle/>
          <a:p>
            <a:r>
              <a:rPr lang="en-US" dirty="0"/>
              <a:t>MOF-based resource structure</a:t>
            </a:r>
          </a:p>
        </p:txBody>
      </p:sp>
      <p:cxnSp>
        <p:nvCxnSpPr>
          <p:cNvPr id="29" name="Elbow Connector 28"/>
          <p:cNvCxnSpPr/>
          <p:nvPr/>
        </p:nvCxnSpPr>
        <p:spPr>
          <a:xfrm rot="10800000" flipV="1">
            <a:off x="8618820" y="1197309"/>
            <a:ext cx="1332740" cy="697910"/>
          </a:xfrm>
          <a:prstGeom prst="bentConnector3">
            <a:avLst>
              <a:gd name="adj1" fmla="val 31"/>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6904799" y="4486891"/>
            <a:ext cx="718103" cy="415035"/>
          </a:xfrm>
          <a:prstGeom prst="bentConnector3">
            <a:avLst>
              <a:gd name="adj1" fmla="val 97375"/>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7583" y="4508984"/>
            <a:ext cx="718104" cy="370849"/>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6551" y="1374072"/>
            <a:ext cx="4309892" cy="1258768"/>
          </a:xfrm>
          <a:prstGeom prst="rect">
            <a:avLst/>
          </a:prstGeom>
          <a:noFill/>
        </p:spPr>
        <p:txBody>
          <a:bodyPr wrap="square" lIns="182857" tIns="146285" rIns="182857" bIns="146285" rtlCol="0">
            <a:spAutoFit/>
          </a:bodyPr>
          <a:lstStyle/>
          <a:p>
            <a:pPr defTabSz="914400">
              <a:lnSpc>
                <a:spcPct val="90000"/>
              </a:lnSpc>
              <a:spcAft>
                <a:spcPts val="600"/>
              </a:spcAft>
              <a:defRPr/>
            </a:pPr>
            <a:r>
              <a:rPr lang="en-US" sz="2800" kern="0" dirty="0">
                <a:solidFill>
                  <a:srgbClr val="353535"/>
                </a:solidFill>
                <a:latin typeface="+mj-lt"/>
                <a:hlinkClick r:id="rId3"/>
              </a:rPr>
              <a:t>DSC Resource Designer</a:t>
            </a:r>
            <a:endParaRPr lang="en-US" sz="2800" kern="0" dirty="0">
              <a:solidFill>
                <a:srgbClr val="353535"/>
              </a:solidFill>
              <a:latin typeface="+mj-lt"/>
            </a:endParaRPr>
          </a:p>
          <a:p>
            <a:pPr defTabSz="914400">
              <a:lnSpc>
                <a:spcPct val="90000"/>
              </a:lnSpc>
              <a:spcAft>
                <a:spcPts val="600"/>
              </a:spcAft>
              <a:defRPr/>
            </a:pPr>
            <a:r>
              <a:rPr lang="en-US" b="1" kern="0" dirty="0">
                <a:latin typeface="Segoe UI" panose="020B0502040204020203" pitchFamily="34" charset="0"/>
                <a:cs typeface="Segoe UI" panose="020B0502040204020203" pitchFamily="34" charset="0"/>
                <a:hlinkClick r:id="rId4"/>
              </a:rPr>
              <a:t>http://www.powershellgallery.com/packages/xDSCResourceDesigner/</a:t>
            </a:r>
            <a:r>
              <a:rPr lang="en-US" b="1" kern="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87055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a:xfrm>
            <a:off x="1094078" y="1901620"/>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&lt;Module Name&gt;</a:t>
            </a:r>
          </a:p>
          <a:p>
            <a:pPr algn="ctr" defTabSz="1087947">
              <a:lnSpc>
                <a:spcPct val="90000"/>
              </a:lnSpc>
              <a:spcBef>
                <a:spcPct val="0"/>
              </a:spcBef>
              <a:spcAft>
                <a:spcPct val="35000"/>
              </a:spcAft>
              <a:defRPr/>
            </a:pPr>
            <a:r>
              <a:rPr lang="en-US" i="1" kern="0">
                <a:solidFill>
                  <a:schemeClr val="bg1"/>
                </a:solidFill>
              </a:rPr>
              <a:t>Packaging container</a:t>
            </a:r>
          </a:p>
        </p:txBody>
      </p:sp>
      <p:sp>
        <p:nvSpPr>
          <p:cNvPr id="5" name="Freeform 4"/>
          <p:cNvSpPr/>
          <p:nvPr/>
        </p:nvSpPr>
        <p:spPr>
          <a:xfrm>
            <a:off x="3229817" y="3151655"/>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8" name="Freeform 7"/>
          <p:cNvSpPr/>
          <p:nvPr/>
        </p:nvSpPr>
        <p:spPr>
          <a:xfrm>
            <a:off x="3223467" y="4092845"/>
            <a:ext cx="3885704"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definition &amp; implementation</a:t>
            </a:r>
          </a:p>
        </p:txBody>
      </p:sp>
      <p:cxnSp>
        <p:nvCxnSpPr>
          <p:cNvPr id="15" name="Elbow Connector 14"/>
          <p:cNvCxnSpPr/>
          <p:nvPr/>
        </p:nvCxnSpPr>
        <p:spPr>
          <a:xfrm rot="16200000" flipV="1">
            <a:off x="1341323" y="3545570"/>
            <a:ext cx="2879704" cy="897281"/>
          </a:xfrm>
          <a:prstGeom prst="bentConnector3">
            <a:avLst>
              <a:gd name="adj1" fmla="val 161"/>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V="1">
            <a:off x="2287132" y="2599761"/>
            <a:ext cx="981739" cy="890932"/>
          </a:xfrm>
          <a:prstGeom prst="bentConnector3">
            <a:avLst>
              <a:gd name="adj1" fmla="val 127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itle 21"/>
          <p:cNvSpPr>
            <a:spLocks noGrp="1"/>
          </p:cNvSpPr>
          <p:nvPr>
            <p:ph type="title"/>
          </p:nvPr>
        </p:nvSpPr>
        <p:spPr>
          <a:xfrm>
            <a:off x="366963" y="295279"/>
            <a:ext cx="11702551" cy="1462115"/>
          </a:xfrm>
        </p:spPr>
        <p:txBody>
          <a:bodyPr/>
          <a:lstStyle/>
          <a:p>
            <a:r>
              <a:rPr lang="en-US" dirty="0"/>
              <a:t>Class-based resource structure</a:t>
            </a:r>
            <a:br>
              <a:rPr lang="en-US" dirty="0"/>
            </a:br>
            <a:r>
              <a:rPr lang="en-US" sz="2800" dirty="0">
                <a:solidFill>
                  <a:srgbClr val="0078D7"/>
                </a:solidFill>
              </a:rPr>
              <a:t>Simpler to set up, manage, and use</a:t>
            </a:r>
            <a:endParaRPr lang="en-US" dirty="0">
              <a:solidFill>
                <a:srgbClr val="0078D7"/>
              </a:solidFill>
            </a:endParaRPr>
          </a:p>
        </p:txBody>
      </p:sp>
      <p:cxnSp>
        <p:nvCxnSpPr>
          <p:cNvPr id="29" name="Elbow Connector 28"/>
          <p:cNvCxnSpPr/>
          <p:nvPr/>
        </p:nvCxnSpPr>
        <p:spPr>
          <a:xfrm rot="16200000" flipH="1">
            <a:off x="1845574" y="3041319"/>
            <a:ext cx="1864857" cy="890932"/>
          </a:xfrm>
          <a:prstGeom prst="bentConnector3">
            <a:avLst>
              <a:gd name="adj1" fmla="val 100167"/>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3229815" y="5054429"/>
            <a:ext cx="3809514"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Name&gt;.psm1</a:t>
            </a:r>
          </a:p>
          <a:p>
            <a:pPr algn="ctr" defTabSz="1087947">
              <a:lnSpc>
                <a:spcPct val="90000"/>
              </a:lnSpc>
              <a:spcBef>
                <a:spcPct val="0"/>
              </a:spcBef>
              <a:defRPr/>
            </a:pPr>
            <a:r>
              <a:rPr lang="en-US" i="1" kern="0">
                <a:solidFill>
                  <a:schemeClr val="bg1"/>
                </a:solidFill>
              </a:rPr>
              <a:t>Resource definition &amp; implementation</a:t>
            </a:r>
          </a:p>
        </p:txBody>
      </p:sp>
      <p:sp>
        <p:nvSpPr>
          <p:cNvPr id="65" name="TextBox 64"/>
          <p:cNvSpPr txBox="1"/>
          <p:nvPr/>
        </p:nvSpPr>
        <p:spPr>
          <a:xfrm>
            <a:off x="7437281" y="2015225"/>
            <a:ext cx="4632232" cy="3570170"/>
          </a:xfrm>
          <a:prstGeom prst="rect">
            <a:avLst/>
          </a:prstGeom>
          <a:noFill/>
        </p:spPr>
        <p:txBody>
          <a:bodyPr wrap="square" lIns="182857" tIns="146285" rIns="182857" bIns="146285" rtlCol="0">
            <a:spAutoFit/>
          </a:bodyPr>
          <a:lstStyle/>
          <a:p>
            <a:pPr defTabSz="914400">
              <a:lnSpc>
                <a:spcPct val="90000"/>
              </a:lnSpc>
              <a:spcAft>
                <a:spcPts val="600"/>
              </a:spcAft>
              <a:defRPr/>
            </a:pPr>
            <a:r>
              <a:rPr lang="en-US" sz="2800" kern="0" dirty="0">
                <a:solidFill>
                  <a:schemeClr val="tx2"/>
                </a:solidFill>
                <a:latin typeface="+mj-lt"/>
              </a:rPr>
              <a:t>MOF-based resource</a:t>
            </a:r>
          </a:p>
          <a:p>
            <a:pPr defTabSz="914400">
              <a:lnSpc>
                <a:spcPct val="90000"/>
              </a:lnSpc>
              <a:spcAft>
                <a:spcPts val="600"/>
              </a:spcAft>
              <a:defRPr/>
            </a:pPr>
            <a:r>
              <a:rPr lang="en-US" kern="0" dirty="0">
                <a:solidFill>
                  <a:srgbClr val="353535"/>
                </a:solidFill>
                <a:latin typeface="+mj-lt"/>
              </a:rPr>
              <a:t># of Folders      = n+2</a:t>
            </a:r>
          </a:p>
          <a:p>
            <a:pPr defTabSz="914400">
              <a:lnSpc>
                <a:spcPct val="90000"/>
              </a:lnSpc>
              <a:spcAft>
                <a:spcPts val="600"/>
              </a:spcAft>
              <a:defRPr/>
            </a:pPr>
            <a:r>
              <a:rPr lang="en-US" kern="0" dirty="0">
                <a:solidFill>
                  <a:srgbClr val="353535"/>
                </a:solidFill>
                <a:latin typeface="+mj-lt"/>
              </a:rPr>
              <a:t># of Files           = 2n+1</a:t>
            </a:r>
          </a:p>
          <a:p>
            <a:pPr defTabSz="914400">
              <a:lnSpc>
                <a:spcPct val="90000"/>
              </a:lnSpc>
              <a:spcAft>
                <a:spcPts val="600"/>
              </a:spcAft>
              <a:defRPr/>
            </a:pPr>
            <a:r>
              <a:rPr lang="en-US" kern="0" dirty="0">
                <a:solidFill>
                  <a:srgbClr val="353535"/>
                </a:solidFill>
                <a:latin typeface="+mj-lt"/>
              </a:rPr>
              <a:t>Total # of Items = 3n+3</a:t>
            </a:r>
          </a:p>
          <a:p>
            <a:pPr defTabSz="914400">
              <a:lnSpc>
                <a:spcPct val="90000"/>
              </a:lnSpc>
              <a:spcAft>
                <a:spcPts val="600"/>
              </a:spcAft>
              <a:defRPr/>
            </a:pPr>
            <a:endParaRPr lang="en-US" sz="2800" kern="0" dirty="0">
              <a:solidFill>
                <a:sysClr val="windowText" lastClr="000000"/>
              </a:solidFill>
              <a:latin typeface="+mj-lt"/>
            </a:endParaRPr>
          </a:p>
          <a:p>
            <a:pPr defTabSz="914400">
              <a:lnSpc>
                <a:spcPct val="90000"/>
              </a:lnSpc>
              <a:spcAft>
                <a:spcPts val="600"/>
              </a:spcAft>
              <a:defRPr/>
            </a:pPr>
            <a:r>
              <a:rPr lang="en-US" sz="2800" kern="0" dirty="0">
                <a:solidFill>
                  <a:schemeClr val="tx2"/>
                </a:solidFill>
                <a:latin typeface="+mj-lt"/>
              </a:rPr>
              <a:t>Class-based resource</a:t>
            </a:r>
          </a:p>
          <a:p>
            <a:pPr defTabSz="914400">
              <a:lnSpc>
                <a:spcPct val="90000"/>
              </a:lnSpc>
              <a:spcAft>
                <a:spcPts val="600"/>
              </a:spcAft>
              <a:defRPr/>
            </a:pPr>
            <a:r>
              <a:rPr lang="en-US" kern="0" dirty="0">
                <a:solidFill>
                  <a:srgbClr val="353535"/>
                </a:solidFill>
                <a:latin typeface="+mj-lt"/>
              </a:rPr>
              <a:t># of Folders      = 1</a:t>
            </a:r>
          </a:p>
          <a:p>
            <a:pPr defTabSz="914400">
              <a:lnSpc>
                <a:spcPct val="90000"/>
              </a:lnSpc>
              <a:spcAft>
                <a:spcPts val="600"/>
              </a:spcAft>
              <a:defRPr/>
            </a:pPr>
            <a:r>
              <a:rPr lang="en-US" kern="0" dirty="0">
                <a:solidFill>
                  <a:srgbClr val="353535"/>
                </a:solidFill>
                <a:latin typeface="+mj-lt"/>
              </a:rPr>
              <a:t># of Files           = n+1</a:t>
            </a:r>
          </a:p>
          <a:p>
            <a:pPr defTabSz="914400">
              <a:lnSpc>
                <a:spcPct val="90000"/>
              </a:lnSpc>
              <a:spcAft>
                <a:spcPts val="600"/>
              </a:spcAft>
              <a:defRPr/>
            </a:pPr>
            <a:r>
              <a:rPr lang="en-US" kern="0" dirty="0">
                <a:solidFill>
                  <a:srgbClr val="353535"/>
                </a:solidFill>
                <a:latin typeface="+mj-lt"/>
              </a:rPr>
              <a:t>Total # of Items = n+2</a:t>
            </a:r>
          </a:p>
        </p:txBody>
      </p:sp>
    </p:spTree>
    <p:extLst>
      <p:ext uri="{BB962C8B-B14F-4D97-AF65-F5344CB8AC3E}">
        <p14:creationId xmlns:p14="http://schemas.microsoft.com/office/powerpoint/2010/main" val="3932930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21" grpId="0" animBg="1"/>
      <p:bldP spid="65"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962" y="1212851"/>
            <a:ext cx="11702553" cy="3871829"/>
          </a:xfrm>
        </p:spPr>
        <p:txBody>
          <a:bodyPr/>
          <a:lstStyle/>
          <a:p>
            <a:pPr marL="0" indent="0">
              <a:spcBef>
                <a:spcPts val="0"/>
              </a:spcBef>
              <a:spcAft>
                <a:spcPts val="600"/>
              </a:spcAft>
              <a:buNone/>
            </a:pPr>
            <a:r>
              <a:rPr lang="en-US" sz="2800" dirty="0"/>
              <a:t>Configuration that acts as resource in other configurations</a:t>
            </a:r>
          </a:p>
          <a:p>
            <a:pPr marL="0" indent="0">
              <a:spcBef>
                <a:spcPts val="0"/>
              </a:spcBef>
              <a:spcAft>
                <a:spcPts val="600"/>
              </a:spcAft>
              <a:buNone/>
            </a:pPr>
            <a:r>
              <a:rPr lang="en-US" sz="2800" dirty="0"/>
              <a:t>Enables modeling of  hierarchy of resources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E.g.: Deploying SQL, Deploying VS, Creating HA DC</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Provides abstraction from the underlying building blocks</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Enables modelling of the sub-system to appropriate level</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Enables code reuse</a:t>
            </a:r>
          </a:p>
          <a:p>
            <a:pPr marL="0" indent="0">
              <a:spcAft>
                <a:spcPts val="600"/>
              </a:spcAft>
              <a:buNone/>
            </a:pPr>
            <a:r>
              <a:rPr lang="en-US" sz="2800" dirty="0"/>
              <a:t>Configuration parameters </a:t>
            </a:r>
            <a:r>
              <a:rPr lang="en-US" sz="2800" dirty="0">
                <a:sym typeface="Wingdings" panose="05000000000000000000" pitchFamily="2" charset="2"/>
              </a:rPr>
              <a:t> R</a:t>
            </a:r>
            <a:r>
              <a:rPr lang="en-US" sz="2800" dirty="0"/>
              <a:t>esource properties</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Placement is identical to simple resources </a:t>
            </a:r>
          </a:p>
          <a:p>
            <a:pPr marL="341312" lvl="1" indent="-285750">
              <a:spcBef>
                <a:spcPct val="0"/>
              </a:spcBef>
              <a:spcAft>
                <a:spcPts val="600"/>
              </a:spcAft>
              <a:buFont typeface="Arial" panose="020B0604020202020204" pitchFamily="34" charset="0"/>
              <a:buChar char="•"/>
              <a:defRPr/>
            </a:pPr>
            <a:r>
              <a:rPr lang="en-US" sz="1800" dirty="0">
                <a:gradFill>
                  <a:gsLst>
                    <a:gs pos="1250">
                      <a:srgbClr val="353535"/>
                    </a:gs>
                    <a:gs pos="100000">
                      <a:srgbClr val="353535"/>
                    </a:gs>
                  </a:gsLst>
                  <a:lin ang="5400000" scaled="0"/>
                </a:gradFill>
                <a:latin typeface="Segoe UI Light"/>
              </a:rPr>
              <a:t>Requires &lt;</a:t>
            </a:r>
            <a:r>
              <a:rPr lang="en-US" sz="1800" dirty="0" err="1">
                <a:gradFill>
                  <a:gsLst>
                    <a:gs pos="1250">
                      <a:srgbClr val="353535"/>
                    </a:gs>
                    <a:gs pos="100000">
                      <a:srgbClr val="353535"/>
                    </a:gs>
                  </a:gsLst>
                  <a:lin ang="5400000" scaled="0"/>
                </a:gradFill>
                <a:latin typeface="Segoe UI Light"/>
              </a:rPr>
              <a:t>ResourceName</a:t>
            </a:r>
            <a:r>
              <a:rPr lang="en-US" sz="1800" dirty="0">
                <a:gradFill>
                  <a:gsLst>
                    <a:gs pos="1250">
                      <a:srgbClr val="353535"/>
                    </a:gs>
                    <a:gs pos="100000">
                      <a:srgbClr val="353535"/>
                    </a:gs>
                  </a:gsLst>
                  <a:lin ang="5400000" scaled="0"/>
                </a:gradFill>
                <a:latin typeface="Segoe UI Light"/>
              </a:rPr>
              <a:t>&gt;.psd1 and &lt;</a:t>
            </a:r>
            <a:r>
              <a:rPr lang="en-US" sz="1800" dirty="0" err="1">
                <a:gradFill>
                  <a:gsLst>
                    <a:gs pos="1250">
                      <a:srgbClr val="353535"/>
                    </a:gs>
                    <a:gs pos="100000">
                      <a:srgbClr val="353535"/>
                    </a:gs>
                  </a:gsLst>
                  <a:lin ang="5400000" scaled="0"/>
                </a:gradFill>
                <a:latin typeface="Segoe UI Light"/>
              </a:rPr>
              <a:t>ResourceName</a:t>
            </a:r>
            <a:r>
              <a:rPr lang="en-US" sz="1800" dirty="0">
                <a:gradFill>
                  <a:gsLst>
                    <a:gs pos="1250">
                      <a:srgbClr val="353535"/>
                    </a:gs>
                    <a:gs pos="100000">
                      <a:srgbClr val="353535"/>
                    </a:gs>
                  </a:gsLst>
                  <a:lin ang="5400000" scaled="0"/>
                </a:gradFill>
                <a:latin typeface="Segoe UI Light"/>
              </a:rPr>
              <a:t>&gt;.schema.psm1 file</a:t>
            </a:r>
          </a:p>
          <a:p>
            <a:pPr marL="569912" lvl="2" indent="-285750">
              <a:spcBef>
                <a:spcPct val="0"/>
              </a:spcBef>
              <a:spcAft>
                <a:spcPts val="600"/>
              </a:spcAft>
              <a:buFont typeface="Arial" panose="020B0604020202020204" pitchFamily="34" charset="0"/>
              <a:buChar char="•"/>
              <a:defRPr/>
            </a:pPr>
            <a:r>
              <a:rPr lang="en-US" sz="1600" dirty="0">
                <a:gradFill>
                  <a:gsLst>
                    <a:gs pos="1250">
                      <a:srgbClr val="353535"/>
                    </a:gs>
                    <a:gs pos="100000">
                      <a:srgbClr val="353535"/>
                    </a:gs>
                  </a:gsLst>
                  <a:lin ang="5400000" scaled="0"/>
                </a:gradFill>
                <a:latin typeface="Segoe UI Light"/>
              </a:rPr>
              <a:t>In .psd1, </a:t>
            </a:r>
            <a:r>
              <a:rPr lang="en-US" sz="1600" dirty="0" err="1">
                <a:gradFill>
                  <a:gsLst>
                    <a:gs pos="1250">
                      <a:srgbClr val="353535"/>
                    </a:gs>
                    <a:gs pos="100000">
                      <a:srgbClr val="353535"/>
                    </a:gs>
                  </a:gsLst>
                  <a:lin ang="5400000" scaled="0"/>
                </a:gradFill>
                <a:latin typeface="Segoe UI Light"/>
              </a:rPr>
              <a:t>RootModule</a:t>
            </a:r>
            <a:r>
              <a:rPr lang="en-US" sz="1600" dirty="0">
                <a:gradFill>
                  <a:gsLst>
                    <a:gs pos="1250">
                      <a:srgbClr val="353535"/>
                    </a:gs>
                    <a:gs pos="100000">
                      <a:srgbClr val="353535"/>
                    </a:gs>
                  </a:gsLst>
                  <a:lin ang="5400000" scaled="0"/>
                </a:gradFill>
                <a:latin typeface="Segoe UI Light"/>
              </a:rPr>
              <a:t> = ‘&lt;</a:t>
            </a:r>
            <a:r>
              <a:rPr lang="en-US" sz="1600" dirty="0" err="1">
                <a:gradFill>
                  <a:gsLst>
                    <a:gs pos="1250">
                      <a:srgbClr val="353535"/>
                    </a:gs>
                    <a:gs pos="100000">
                      <a:srgbClr val="353535"/>
                    </a:gs>
                  </a:gsLst>
                  <a:lin ang="5400000" scaled="0"/>
                </a:gradFill>
                <a:latin typeface="Segoe UI Light"/>
              </a:rPr>
              <a:t>ResourceName</a:t>
            </a:r>
            <a:r>
              <a:rPr lang="en-US" sz="1600" dirty="0">
                <a:gradFill>
                  <a:gsLst>
                    <a:gs pos="1250">
                      <a:srgbClr val="353535"/>
                    </a:gs>
                    <a:gs pos="100000">
                      <a:srgbClr val="353535"/>
                    </a:gs>
                  </a:gsLst>
                  <a:lin ang="5400000" scaled="0"/>
                </a:gradFill>
                <a:latin typeface="Segoe UI Light"/>
              </a:rPr>
              <a:t>&gt;.schema.psm1’ </a:t>
            </a:r>
          </a:p>
        </p:txBody>
      </p:sp>
      <p:sp>
        <p:nvSpPr>
          <p:cNvPr id="2" name="Title 1"/>
          <p:cNvSpPr>
            <a:spLocks noGrp="1"/>
          </p:cNvSpPr>
          <p:nvPr>
            <p:ph type="title"/>
          </p:nvPr>
        </p:nvSpPr>
        <p:spPr/>
        <p:txBody>
          <a:bodyPr/>
          <a:lstStyle/>
          <a:p>
            <a:r>
              <a:rPr lang="en-US" dirty="0"/>
              <a:t>Composite resource</a:t>
            </a:r>
          </a:p>
        </p:txBody>
      </p:sp>
    </p:spTree>
    <p:extLst>
      <p:ext uri="{BB962C8B-B14F-4D97-AF65-F5344CB8AC3E}">
        <p14:creationId xmlns:p14="http://schemas.microsoft.com/office/powerpoint/2010/main" val="111291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Simple vs. composite resource</a:t>
            </a:r>
          </a:p>
        </p:txBody>
      </p:sp>
      <p:sp>
        <p:nvSpPr>
          <p:cNvPr id="4" name="Freeform 3"/>
          <p:cNvSpPr/>
          <p:nvPr/>
        </p:nvSpPr>
        <p:spPr>
          <a:xfrm>
            <a:off x="8689232" y="622810"/>
            <a:ext cx="3471847" cy="652739"/>
          </a:xfrm>
          <a:custGeom>
            <a:avLst/>
            <a:gdLst>
              <a:gd name="connsiteX0" fmla="*/ 0 w 2483443"/>
              <a:gd name="connsiteY0" fmla="*/ 0 h 376729"/>
              <a:gd name="connsiteX1" fmla="*/ 2483443 w 2483443"/>
              <a:gd name="connsiteY1" fmla="*/ 0 h 376729"/>
              <a:gd name="connsiteX2" fmla="*/ 2483443 w 2483443"/>
              <a:gd name="connsiteY2" fmla="*/ 376729 h 376729"/>
              <a:gd name="connsiteX3" fmla="*/ 0 w 2483443"/>
              <a:gd name="connsiteY3" fmla="*/ 376729 h 376729"/>
              <a:gd name="connsiteX4" fmla="*/ 0 w 2483443"/>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443" h="376729">
                <a:moveTo>
                  <a:pt x="0" y="0"/>
                </a:moveTo>
                <a:lnTo>
                  <a:pt x="2483443" y="0"/>
                </a:lnTo>
                <a:lnTo>
                  <a:pt x="2483443" y="376729"/>
                </a:lnTo>
                <a:lnTo>
                  <a:pt x="0" y="376729"/>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dirty="0">
                <a:solidFill>
                  <a:schemeClr val="tx1"/>
                </a:solidFill>
              </a:rPr>
              <a:t>Folder: &lt;Module Name&gt;</a:t>
            </a:r>
          </a:p>
          <a:p>
            <a:pPr algn="ctr" defTabSz="1087947">
              <a:lnSpc>
                <a:spcPct val="90000"/>
              </a:lnSpc>
              <a:spcBef>
                <a:spcPct val="0"/>
              </a:spcBef>
              <a:spcAft>
                <a:spcPct val="35000"/>
              </a:spcAft>
              <a:defRPr/>
            </a:pPr>
            <a:r>
              <a:rPr lang="en-US" i="1" kern="0" dirty="0">
                <a:solidFill>
                  <a:schemeClr val="tx1"/>
                </a:solidFill>
              </a:rPr>
              <a:t>Packaging container</a:t>
            </a:r>
          </a:p>
        </p:txBody>
      </p:sp>
      <p:sp>
        <p:nvSpPr>
          <p:cNvPr id="5" name="Freeform 4"/>
          <p:cNvSpPr/>
          <p:nvPr/>
        </p:nvSpPr>
        <p:spPr>
          <a:xfrm>
            <a:off x="4250018" y="1632010"/>
            <a:ext cx="3543441" cy="652739"/>
          </a:xfrm>
          <a:custGeom>
            <a:avLst/>
            <a:gdLst>
              <a:gd name="connsiteX0" fmla="*/ 0 w 2599651"/>
              <a:gd name="connsiteY0" fmla="*/ 0 h 451166"/>
              <a:gd name="connsiteX1" fmla="*/ 2599651 w 2599651"/>
              <a:gd name="connsiteY1" fmla="*/ 0 h 451166"/>
              <a:gd name="connsiteX2" fmla="*/ 2599651 w 2599651"/>
              <a:gd name="connsiteY2" fmla="*/ 451166 h 451166"/>
              <a:gd name="connsiteX3" fmla="*/ 0 w 2599651"/>
              <a:gd name="connsiteY3" fmla="*/ 451166 h 451166"/>
              <a:gd name="connsiteX4" fmla="*/ 0 w 2599651"/>
              <a:gd name="connsiteY4" fmla="*/ 0 h 45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651" h="451166">
                <a:moveTo>
                  <a:pt x="0" y="0"/>
                </a:moveTo>
                <a:lnTo>
                  <a:pt x="2599651" y="0"/>
                </a:lnTo>
                <a:lnTo>
                  <a:pt x="2599651" y="451166"/>
                </a:lnTo>
                <a:lnTo>
                  <a:pt x="0" y="451166"/>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&lt;Module Name.psd1&gt; </a:t>
            </a:r>
          </a:p>
          <a:p>
            <a:pPr algn="ctr" defTabSz="1087947">
              <a:lnSpc>
                <a:spcPct val="90000"/>
              </a:lnSpc>
              <a:spcBef>
                <a:spcPct val="0"/>
              </a:spcBef>
              <a:spcAft>
                <a:spcPct val="35000"/>
              </a:spcAft>
              <a:defRPr/>
            </a:pPr>
            <a:r>
              <a:rPr lang="en-US" i="1" kern="0">
                <a:solidFill>
                  <a:schemeClr val="bg1"/>
                </a:solidFill>
              </a:rPr>
              <a:t>Module manifest </a:t>
            </a:r>
          </a:p>
        </p:txBody>
      </p:sp>
      <p:sp>
        <p:nvSpPr>
          <p:cNvPr id="6" name="Freeform 5"/>
          <p:cNvSpPr/>
          <p:nvPr/>
        </p:nvSpPr>
        <p:spPr>
          <a:xfrm>
            <a:off x="4250018" y="2470252"/>
            <a:ext cx="3543441" cy="652739"/>
          </a:xfrm>
          <a:custGeom>
            <a:avLst/>
            <a:gdLst>
              <a:gd name="connsiteX0" fmla="*/ 0 w 2820574"/>
              <a:gd name="connsiteY0" fmla="*/ 0 h 475580"/>
              <a:gd name="connsiteX1" fmla="*/ 2820574 w 2820574"/>
              <a:gd name="connsiteY1" fmla="*/ 0 h 475580"/>
              <a:gd name="connsiteX2" fmla="*/ 2820574 w 2820574"/>
              <a:gd name="connsiteY2" fmla="*/ 475580 h 475580"/>
              <a:gd name="connsiteX3" fmla="*/ 0 w 2820574"/>
              <a:gd name="connsiteY3" fmla="*/ 475580 h 475580"/>
              <a:gd name="connsiteX4" fmla="*/ 0 w 2820574"/>
              <a:gd name="connsiteY4" fmla="*/ 0 h 47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574" h="475580">
                <a:moveTo>
                  <a:pt x="0" y="0"/>
                </a:moveTo>
                <a:lnTo>
                  <a:pt x="2820574" y="0"/>
                </a:lnTo>
                <a:lnTo>
                  <a:pt x="2820574" y="475580"/>
                </a:lnTo>
                <a:lnTo>
                  <a:pt x="0" y="475580"/>
                </a:lnTo>
                <a:lnTo>
                  <a:pt x="0" y="0"/>
                </a:lnTo>
                <a:close/>
              </a:path>
            </a:pathLst>
          </a:custGeom>
          <a:solidFill>
            <a:schemeClr val="accent1"/>
          </a:solidFill>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a:t>
            </a:r>
            <a:r>
              <a:rPr lang="en-US" sz="2000" kern="0" err="1">
                <a:solidFill>
                  <a:schemeClr val="bg1"/>
                </a:solidFill>
              </a:rPr>
              <a:t>DSCResources</a:t>
            </a:r>
            <a:endParaRPr lang="en-US" sz="2000" kern="0">
              <a:solidFill>
                <a:schemeClr val="bg1"/>
              </a:solidFill>
            </a:endParaRPr>
          </a:p>
          <a:p>
            <a:pPr algn="ctr" defTabSz="1087947">
              <a:lnSpc>
                <a:spcPct val="90000"/>
              </a:lnSpc>
              <a:spcBef>
                <a:spcPct val="0"/>
              </a:spcBef>
              <a:spcAft>
                <a:spcPct val="35000"/>
              </a:spcAft>
              <a:defRPr/>
            </a:pPr>
            <a:r>
              <a:rPr lang="en-US" i="1" kern="0">
                <a:solidFill>
                  <a:schemeClr val="bg1"/>
                </a:solidFill>
              </a:rPr>
              <a:t>Can contain multiple resources</a:t>
            </a:r>
          </a:p>
        </p:txBody>
      </p:sp>
      <p:sp>
        <p:nvSpPr>
          <p:cNvPr id="7" name="Freeform 6"/>
          <p:cNvSpPr/>
          <p:nvPr/>
        </p:nvSpPr>
        <p:spPr>
          <a:xfrm>
            <a:off x="544864" y="3660940"/>
            <a:ext cx="4848918" cy="652739"/>
          </a:xfrm>
          <a:custGeom>
            <a:avLst/>
            <a:gdLst>
              <a:gd name="connsiteX0" fmla="*/ 0 w 4054869"/>
              <a:gd name="connsiteY0" fmla="*/ 0 h 547077"/>
              <a:gd name="connsiteX1" fmla="*/ 4054869 w 4054869"/>
              <a:gd name="connsiteY1" fmla="*/ 0 h 547077"/>
              <a:gd name="connsiteX2" fmla="*/ 4054869 w 4054869"/>
              <a:gd name="connsiteY2" fmla="*/ 547077 h 547077"/>
              <a:gd name="connsiteX3" fmla="*/ 0 w 4054869"/>
              <a:gd name="connsiteY3" fmla="*/ 547077 h 547077"/>
              <a:gd name="connsiteX4" fmla="*/ 0 w 4054869"/>
              <a:gd name="connsiteY4" fmla="*/ 0 h 5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869" h="547077">
                <a:moveTo>
                  <a:pt x="0" y="0"/>
                </a:moveTo>
                <a:lnTo>
                  <a:pt x="4054869" y="0"/>
                </a:lnTo>
                <a:lnTo>
                  <a:pt x="4054869" y="547077"/>
                </a:lnTo>
                <a:lnTo>
                  <a:pt x="0" y="547077"/>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a:t>
            </a:r>
            <a:r>
              <a:rPr lang="en-US" sz="2000" b="1" kern="0">
                <a:solidFill>
                  <a:schemeClr val="bg1"/>
                </a:solidFill>
              </a:rPr>
              <a:t>Simple</a:t>
            </a:r>
            <a:r>
              <a:rPr lang="en-US" sz="2000" kern="0">
                <a:solidFill>
                  <a:schemeClr val="bg1"/>
                </a:solidFill>
              </a:rPr>
              <a:t> 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8" name="Freeform 7"/>
          <p:cNvSpPr/>
          <p:nvPr/>
        </p:nvSpPr>
        <p:spPr>
          <a:xfrm>
            <a:off x="1352293" y="4695772"/>
            <a:ext cx="4662422" cy="652739"/>
          </a:xfrm>
          <a:custGeom>
            <a:avLst/>
            <a:gdLst>
              <a:gd name="connsiteX0" fmla="*/ 0 w 4175451"/>
              <a:gd name="connsiteY0" fmla="*/ 0 h 376729"/>
              <a:gd name="connsiteX1" fmla="*/ 4175451 w 4175451"/>
              <a:gd name="connsiteY1" fmla="*/ 0 h 376729"/>
              <a:gd name="connsiteX2" fmla="*/ 4175451 w 4175451"/>
              <a:gd name="connsiteY2" fmla="*/ 376729 h 376729"/>
              <a:gd name="connsiteX3" fmla="*/ 0 w 4175451"/>
              <a:gd name="connsiteY3" fmla="*/ 376729 h 376729"/>
              <a:gd name="connsiteX4" fmla="*/ 0 w 4175451"/>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51" h="376729">
                <a:moveTo>
                  <a:pt x="0" y="0"/>
                </a:moveTo>
                <a:lnTo>
                  <a:pt x="4175451" y="0"/>
                </a:lnTo>
                <a:lnTo>
                  <a:pt x="4175451"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err="1">
                <a:solidFill>
                  <a:schemeClr val="bg1"/>
                </a:solidFill>
              </a:rPr>
              <a:t>schema.mof</a:t>
            </a:r>
            <a:endParaRPr lang="en-US" sz="2000" b="1" kern="0">
              <a:solidFill>
                <a:schemeClr val="bg1"/>
              </a:solidFill>
            </a:endParaRPr>
          </a:p>
          <a:p>
            <a:pPr algn="ctr" defTabSz="1087947">
              <a:lnSpc>
                <a:spcPct val="90000"/>
              </a:lnSpc>
              <a:spcBef>
                <a:spcPct val="0"/>
              </a:spcBef>
              <a:defRPr/>
            </a:pPr>
            <a:r>
              <a:rPr lang="en-US" i="1" kern="0">
                <a:solidFill>
                  <a:schemeClr val="bg1"/>
                </a:solidFill>
              </a:rPr>
              <a:t>Resource definition</a:t>
            </a:r>
          </a:p>
        </p:txBody>
      </p:sp>
      <p:sp>
        <p:nvSpPr>
          <p:cNvPr id="9" name="Freeform 8"/>
          <p:cNvSpPr/>
          <p:nvPr/>
        </p:nvSpPr>
        <p:spPr>
          <a:xfrm>
            <a:off x="1352294" y="5602093"/>
            <a:ext cx="3729937" cy="652739"/>
          </a:xfrm>
          <a:custGeom>
            <a:avLst/>
            <a:gdLst>
              <a:gd name="connsiteX0" fmla="*/ 0 w 3772152"/>
              <a:gd name="connsiteY0" fmla="*/ 0 h 376729"/>
              <a:gd name="connsiteX1" fmla="*/ 3772152 w 3772152"/>
              <a:gd name="connsiteY1" fmla="*/ 0 h 376729"/>
              <a:gd name="connsiteX2" fmla="*/ 3772152 w 3772152"/>
              <a:gd name="connsiteY2" fmla="*/ 376729 h 376729"/>
              <a:gd name="connsiteX3" fmla="*/ 0 w 3772152"/>
              <a:gd name="connsiteY3" fmla="*/ 376729 h 376729"/>
              <a:gd name="connsiteX4" fmla="*/ 0 w 37721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2152" h="376729">
                <a:moveTo>
                  <a:pt x="0" y="0"/>
                </a:moveTo>
                <a:lnTo>
                  <a:pt x="3772152" y="0"/>
                </a:lnTo>
                <a:lnTo>
                  <a:pt x="3772152" y="376729"/>
                </a:lnTo>
                <a:lnTo>
                  <a:pt x="0" y="376729"/>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a:solidFill>
                  <a:schemeClr val="bg1"/>
                </a:solidFill>
              </a:rPr>
              <a:t>psm1</a:t>
            </a:r>
          </a:p>
          <a:p>
            <a:pPr algn="ctr" defTabSz="1087947">
              <a:lnSpc>
                <a:spcPct val="90000"/>
              </a:lnSpc>
              <a:spcBef>
                <a:spcPct val="0"/>
              </a:spcBef>
              <a:defRPr/>
            </a:pPr>
            <a:r>
              <a:rPr lang="en-US" i="1" kern="0">
                <a:solidFill>
                  <a:schemeClr val="bg1"/>
                </a:solidFill>
              </a:rPr>
              <a:t>Resource implementation</a:t>
            </a:r>
          </a:p>
        </p:txBody>
      </p:sp>
      <p:sp>
        <p:nvSpPr>
          <p:cNvPr id="10" name="Freeform 9"/>
          <p:cNvSpPr/>
          <p:nvPr/>
        </p:nvSpPr>
        <p:spPr>
          <a:xfrm>
            <a:off x="6663652" y="3660940"/>
            <a:ext cx="4848918" cy="652739"/>
          </a:xfrm>
          <a:custGeom>
            <a:avLst/>
            <a:gdLst>
              <a:gd name="connsiteX0" fmla="*/ 0 w 4634818"/>
              <a:gd name="connsiteY0" fmla="*/ 0 h 376729"/>
              <a:gd name="connsiteX1" fmla="*/ 4634818 w 4634818"/>
              <a:gd name="connsiteY1" fmla="*/ 0 h 376729"/>
              <a:gd name="connsiteX2" fmla="*/ 4634818 w 4634818"/>
              <a:gd name="connsiteY2" fmla="*/ 376729 h 376729"/>
              <a:gd name="connsiteX3" fmla="*/ 0 w 4634818"/>
              <a:gd name="connsiteY3" fmla="*/ 376729 h 376729"/>
              <a:gd name="connsiteX4" fmla="*/ 0 w 4634818"/>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818" h="376729">
                <a:moveTo>
                  <a:pt x="0" y="0"/>
                </a:moveTo>
                <a:lnTo>
                  <a:pt x="4634818" y="0"/>
                </a:lnTo>
                <a:lnTo>
                  <a:pt x="4634818" y="376729"/>
                </a:lnTo>
                <a:lnTo>
                  <a:pt x="0" y="376729"/>
                </a:lnTo>
                <a:lnTo>
                  <a:pt x="0" y="0"/>
                </a:lnTo>
                <a:close/>
              </a:path>
            </a:pathLst>
          </a:custGeom>
          <a:solidFill>
            <a:srgbClr val="00206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Folder: &lt;</a:t>
            </a:r>
            <a:r>
              <a:rPr lang="en-US" sz="2000" b="1" kern="0">
                <a:solidFill>
                  <a:schemeClr val="bg1"/>
                </a:solidFill>
              </a:rPr>
              <a:t>Composite </a:t>
            </a:r>
            <a:r>
              <a:rPr lang="en-US" sz="2000" kern="0">
                <a:solidFill>
                  <a:schemeClr val="bg1"/>
                </a:solidFill>
              </a:rPr>
              <a:t>Resource Name&gt;</a:t>
            </a:r>
          </a:p>
          <a:p>
            <a:pPr algn="ctr" defTabSz="1087947">
              <a:lnSpc>
                <a:spcPct val="90000"/>
              </a:lnSpc>
              <a:spcBef>
                <a:spcPct val="0"/>
              </a:spcBef>
              <a:spcAft>
                <a:spcPct val="35000"/>
              </a:spcAft>
              <a:defRPr/>
            </a:pPr>
            <a:r>
              <a:rPr lang="en-US" i="1" kern="0">
                <a:solidFill>
                  <a:schemeClr val="bg1"/>
                </a:solidFill>
              </a:rPr>
              <a:t>Definition and implementation of a resource</a:t>
            </a:r>
          </a:p>
        </p:txBody>
      </p:sp>
      <p:sp>
        <p:nvSpPr>
          <p:cNvPr id="11" name="Freeform 10"/>
          <p:cNvSpPr/>
          <p:nvPr/>
        </p:nvSpPr>
        <p:spPr>
          <a:xfrm>
            <a:off x="7471366" y="4695772"/>
            <a:ext cx="4662422" cy="652739"/>
          </a:xfrm>
          <a:custGeom>
            <a:avLst/>
            <a:gdLst>
              <a:gd name="connsiteX0" fmla="*/ 0 w 1961700"/>
              <a:gd name="connsiteY0" fmla="*/ 0 h 376729"/>
              <a:gd name="connsiteX1" fmla="*/ 1961700 w 1961700"/>
              <a:gd name="connsiteY1" fmla="*/ 0 h 376729"/>
              <a:gd name="connsiteX2" fmla="*/ 1961700 w 1961700"/>
              <a:gd name="connsiteY2" fmla="*/ 376729 h 376729"/>
              <a:gd name="connsiteX3" fmla="*/ 0 w 1961700"/>
              <a:gd name="connsiteY3" fmla="*/ 376729 h 376729"/>
              <a:gd name="connsiteX4" fmla="*/ 0 w 1961700"/>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700" h="376729">
                <a:moveTo>
                  <a:pt x="0" y="0"/>
                </a:moveTo>
                <a:lnTo>
                  <a:pt x="1961700" y="0"/>
                </a:lnTo>
                <a:lnTo>
                  <a:pt x="1961700" y="376729"/>
                </a:lnTo>
                <a:lnTo>
                  <a:pt x="0" y="376729"/>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1904" kern="0">
                <a:solidFill>
                  <a:schemeClr val="bg1"/>
                </a:solidFill>
              </a:rPr>
              <a:t>File: &lt;Resource Name&gt;</a:t>
            </a:r>
            <a:r>
              <a:rPr lang="en-US" sz="1904" b="1" kern="0">
                <a:solidFill>
                  <a:schemeClr val="bg1"/>
                </a:solidFill>
              </a:rPr>
              <a:t>.schema.psm1</a:t>
            </a:r>
            <a:endParaRPr lang="en-US" sz="1496" b="1" kern="0">
              <a:solidFill>
                <a:schemeClr val="bg1"/>
              </a:solidFill>
            </a:endParaRPr>
          </a:p>
          <a:p>
            <a:pPr algn="ctr" defTabSz="1087947">
              <a:lnSpc>
                <a:spcPct val="90000"/>
              </a:lnSpc>
              <a:spcBef>
                <a:spcPct val="0"/>
              </a:spcBef>
              <a:defRPr/>
            </a:pPr>
            <a:r>
              <a:rPr lang="en-US" sz="1496" i="1" kern="0">
                <a:solidFill>
                  <a:schemeClr val="bg1"/>
                </a:solidFill>
              </a:rPr>
              <a:t>Resource definition &amp; implementation</a:t>
            </a:r>
          </a:p>
        </p:txBody>
      </p:sp>
      <p:sp>
        <p:nvSpPr>
          <p:cNvPr id="12" name="Freeform 11"/>
          <p:cNvSpPr/>
          <p:nvPr/>
        </p:nvSpPr>
        <p:spPr>
          <a:xfrm>
            <a:off x="7471366" y="5602093"/>
            <a:ext cx="3729937" cy="652739"/>
          </a:xfrm>
          <a:custGeom>
            <a:avLst/>
            <a:gdLst>
              <a:gd name="connsiteX0" fmla="*/ 0 w 1306652"/>
              <a:gd name="connsiteY0" fmla="*/ 0 h 376729"/>
              <a:gd name="connsiteX1" fmla="*/ 1306652 w 1306652"/>
              <a:gd name="connsiteY1" fmla="*/ 0 h 376729"/>
              <a:gd name="connsiteX2" fmla="*/ 1306652 w 1306652"/>
              <a:gd name="connsiteY2" fmla="*/ 376729 h 376729"/>
              <a:gd name="connsiteX3" fmla="*/ 0 w 1306652"/>
              <a:gd name="connsiteY3" fmla="*/ 376729 h 376729"/>
              <a:gd name="connsiteX4" fmla="*/ 0 w 1306652"/>
              <a:gd name="connsiteY4" fmla="*/ 0 h 37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652" h="376729">
                <a:moveTo>
                  <a:pt x="0" y="0"/>
                </a:moveTo>
                <a:lnTo>
                  <a:pt x="1306652" y="0"/>
                </a:lnTo>
                <a:lnTo>
                  <a:pt x="1306652" y="376729"/>
                </a:lnTo>
                <a:lnTo>
                  <a:pt x="0" y="376729"/>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541" tIns="15541" rIns="15541" bIns="15541" numCol="1" spcCol="1270" anchor="ctr" anchorCtr="0">
            <a:noAutofit/>
          </a:bodyPr>
          <a:lstStyle/>
          <a:p>
            <a:pPr algn="ctr" defTabSz="1087947">
              <a:lnSpc>
                <a:spcPct val="90000"/>
              </a:lnSpc>
              <a:spcBef>
                <a:spcPct val="0"/>
              </a:spcBef>
              <a:defRPr/>
            </a:pPr>
            <a:r>
              <a:rPr lang="en-US" sz="2000" kern="0">
                <a:solidFill>
                  <a:schemeClr val="bg1"/>
                </a:solidFill>
              </a:rPr>
              <a:t>File: &lt;Resource Name&gt;</a:t>
            </a:r>
            <a:r>
              <a:rPr lang="en-US" sz="2000" b="1" kern="0">
                <a:solidFill>
                  <a:schemeClr val="bg1"/>
                </a:solidFill>
              </a:rPr>
              <a:t>.psd1</a:t>
            </a:r>
          </a:p>
          <a:p>
            <a:pPr algn="ctr" defTabSz="1087947">
              <a:lnSpc>
                <a:spcPct val="90000"/>
              </a:lnSpc>
              <a:spcBef>
                <a:spcPct val="0"/>
              </a:spcBef>
              <a:spcAft>
                <a:spcPct val="35000"/>
              </a:spcAft>
              <a:defRPr/>
            </a:pPr>
            <a:r>
              <a:rPr lang="en-US" i="1" kern="0">
                <a:solidFill>
                  <a:schemeClr val="bg1"/>
                </a:solidFill>
              </a:rPr>
              <a:t>Module Manifest</a:t>
            </a:r>
          </a:p>
        </p:txBody>
      </p:sp>
      <p:cxnSp>
        <p:nvCxnSpPr>
          <p:cNvPr id="13" name="Elbow Connector 12"/>
          <p:cNvCxnSpPr/>
          <p:nvPr/>
        </p:nvCxnSpPr>
        <p:spPr>
          <a:xfrm rot="10800000" flipV="1">
            <a:off x="7818234" y="2083269"/>
            <a:ext cx="1828567" cy="777150"/>
          </a:xfrm>
          <a:prstGeom prst="bentConnector3">
            <a:avLst>
              <a:gd name="adj1" fmla="val 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V="1">
            <a:off x="5920180" y="3243838"/>
            <a:ext cx="871394" cy="615551"/>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flipH="1" flipV="1">
            <a:off x="5285245" y="3224456"/>
            <a:ext cx="871394" cy="654319"/>
          </a:xfrm>
          <a:prstGeom prst="bentConnector3">
            <a:avLst>
              <a:gd name="adj1" fmla="val -1816"/>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H="1">
            <a:off x="6530374" y="5114916"/>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425048" y="5106721"/>
            <a:ext cx="1473501" cy="380987"/>
          </a:xfrm>
          <a:prstGeom prst="bentConnector3">
            <a:avLst>
              <a:gd name="adj1" fmla="val 98628"/>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0800000" flipV="1">
            <a:off x="7818234" y="1301251"/>
            <a:ext cx="1828567" cy="777150"/>
          </a:xfrm>
          <a:prstGeom prst="bentConnector3">
            <a:avLst>
              <a:gd name="adj1" fmla="val 0"/>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6894611" y="4510788"/>
            <a:ext cx="718103" cy="367240"/>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7583" y="4508984"/>
            <a:ext cx="718104" cy="370849"/>
          </a:xfrm>
          <a:prstGeom prst="bentConnector3">
            <a:avLst>
              <a:gd name="adj1" fmla="val 98969"/>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16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VM custom script extension</a:t>
            </a:r>
            <a:br>
              <a:rPr lang="en-US" dirty="0">
                <a:solidFill>
                  <a:srgbClr val="505050"/>
                </a:solidFill>
              </a:rPr>
            </a:br>
            <a:r>
              <a:rPr lang="en-US" sz="2800" spc="0" dirty="0">
                <a:solidFill>
                  <a:schemeClr val="tx2"/>
                </a:solidFill>
                <a:cs typeface="+mn-cs"/>
              </a:rPr>
              <a:t>Introduction</a:t>
            </a:r>
          </a:p>
        </p:txBody>
      </p:sp>
      <p:sp>
        <p:nvSpPr>
          <p:cNvPr id="4" name="Text Placeholder 3"/>
          <p:cNvSpPr>
            <a:spLocks noGrp="1"/>
          </p:cNvSpPr>
          <p:nvPr>
            <p:ph type="body" sz="quarter" idx="4294967295"/>
          </p:nvPr>
        </p:nvSpPr>
        <p:spPr>
          <a:xfrm>
            <a:off x="274638" y="1744662"/>
            <a:ext cx="11887200" cy="2342180"/>
          </a:xfrm>
          <a:prstGeom prst="rect">
            <a:avLst/>
          </a:prstGeom>
        </p:spPr>
        <p:txBody>
          <a:bodyPr/>
          <a:lstStyle/>
          <a:p>
            <a:pPr marL="0" indent="0">
              <a:spcBef>
                <a:spcPts val="0"/>
              </a:spcBef>
              <a:spcAft>
                <a:spcPts val="600"/>
              </a:spcAft>
              <a:buNone/>
            </a:pPr>
            <a:r>
              <a:rPr lang="en-US" sz="2800" dirty="0">
                <a:solidFill>
                  <a:schemeClr val="tx2"/>
                </a:solidFill>
              </a:rPr>
              <a:t>Scripts copied from Azure storage to VM and executed locally</a:t>
            </a:r>
          </a:p>
          <a:p>
            <a:pPr marL="0" indent="0">
              <a:spcBef>
                <a:spcPts val="0"/>
              </a:spcBef>
              <a:spcAft>
                <a:spcPts val="600"/>
              </a:spcAft>
              <a:buNone/>
            </a:pPr>
            <a:r>
              <a:rPr lang="en-US" sz="2800" dirty="0">
                <a:solidFill>
                  <a:schemeClr val="tx2"/>
                </a:solidFill>
              </a:rPr>
              <a:t>Prerequisites:</a:t>
            </a:r>
            <a:endParaRPr lang="en-US" sz="2400" dirty="0">
              <a:solidFill>
                <a:schemeClr val="tx2"/>
              </a:solidFill>
            </a:endParaRP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Azure VM Agent must be running</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Must be using Azure PS module 8.0 or higher</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Scripts must be uploaded to Blob Storage</a:t>
            </a:r>
          </a:p>
          <a:p>
            <a:pPr marL="112712"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Multiple script’s must be ‘chained’ in code, only one is executed by extension</a:t>
            </a:r>
          </a:p>
        </p:txBody>
      </p:sp>
    </p:spTree>
    <p:extLst>
      <p:ext uri="{BB962C8B-B14F-4D97-AF65-F5344CB8AC3E}">
        <p14:creationId xmlns:p14="http://schemas.microsoft.com/office/powerpoint/2010/main" val="14440017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9789" y="1490559"/>
            <a:ext cx="11887200" cy="4013406"/>
          </a:xfrm>
        </p:spPr>
        <p:txBody>
          <a:bodyPr vert="horz" wrap="square" lIns="146304" tIns="91440" rIns="146304" bIns="91440" rtlCol="0" anchor="t">
            <a:spAutoFit/>
          </a:bodyPr>
          <a:lstStyle/>
          <a:p>
            <a:pPr marL="0" indent="0">
              <a:spcBef>
                <a:spcPts val="0"/>
              </a:spcBef>
              <a:spcAft>
                <a:spcPts val="600"/>
              </a:spcAft>
              <a:buNone/>
            </a:pPr>
            <a:r>
              <a:rPr lang="en-US" sz="2800" dirty="0">
                <a:gradFill>
                  <a:gsLst>
                    <a:gs pos="1250">
                      <a:schemeClr val="tx2"/>
                    </a:gs>
                    <a:gs pos="99000">
                      <a:schemeClr val="tx2"/>
                    </a:gs>
                  </a:gsLst>
                  <a:lin ang="5400000" scaled="0"/>
                </a:gradFill>
              </a:rPr>
              <a:t>Azure Stack Hub supports automation through the Azure Resource Manager (ARM), REST API and associated automation capabilities</a:t>
            </a:r>
          </a:p>
          <a:p>
            <a:pPr lvl="1">
              <a:spcBef>
                <a:spcPts val="0"/>
              </a:spcBef>
              <a:spcAft>
                <a:spcPts val="600"/>
              </a:spcAft>
            </a:pPr>
            <a:r>
              <a:rPr lang="en-US" dirty="0">
                <a:solidFill>
                  <a:srgbClr val="353535"/>
                </a:solidFill>
              </a:rPr>
              <a:t>Azure PowerShell, Azure CLI and Desired State Configuration (DSC), native APIs</a:t>
            </a:r>
          </a:p>
          <a:p>
            <a:pPr marL="0" indent="0">
              <a:spcBef>
                <a:spcPts val="0"/>
              </a:spcBef>
              <a:spcAft>
                <a:spcPts val="600"/>
              </a:spcAft>
              <a:buNone/>
            </a:pPr>
            <a:endParaRPr lang="en-US" sz="2800" dirty="0">
              <a:gradFill>
                <a:gsLst>
                  <a:gs pos="1250">
                    <a:schemeClr val="tx2"/>
                  </a:gs>
                  <a:gs pos="99000">
                    <a:schemeClr val="tx2"/>
                  </a:gs>
                </a:gsLst>
                <a:lin ang="5400000" scaled="0"/>
              </a:gradFill>
            </a:endParaRPr>
          </a:p>
          <a:p>
            <a:pPr marL="0" indent="0">
              <a:spcBef>
                <a:spcPts val="0"/>
              </a:spcBef>
              <a:spcAft>
                <a:spcPts val="600"/>
              </a:spcAft>
              <a:buNone/>
            </a:pPr>
            <a:r>
              <a:rPr lang="en-US" sz="2800" dirty="0">
                <a:gradFill>
                  <a:gsLst>
                    <a:gs pos="1250">
                      <a:schemeClr val="tx2"/>
                    </a:gs>
                    <a:gs pos="99000">
                      <a:schemeClr val="tx2"/>
                    </a:gs>
                  </a:gsLst>
                  <a:lin ang="5400000" scaled="0"/>
                </a:gradFill>
              </a:rPr>
              <a:t>Automation plays a critical role in Azure Stack Hub!</a:t>
            </a:r>
          </a:p>
          <a:p>
            <a:pPr lvl="1">
              <a:spcBef>
                <a:spcPts val="0"/>
              </a:spcBef>
              <a:spcAft>
                <a:spcPts val="600"/>
              </a:spcAft>
            </a:pPr>
            <a:r>
              <a:rPr lang="en-US" dirty="0">
                <a:solidFill>
                  <a:srgbClr val="353535"/>
                </a:solidFill>
              </a:rPr>
              <a:t>Workload onboarding</a:t>
            </a:r>
          </a:p>
          <a:p>
            <a:pPr lvl="1">
              <a:spcBef>
                <a:spcPts val="0"/>
              </a:spcBef>
              <a:spcAft>
                <a:spcPts val="600"/>
              </a:spcAft>
            </a:pPr>
            <a:r>
              <a:rPr lang="en-US" dirty="0">
                <a:solidFill>
                  <a:srgbClr val="353535"/>
                </a:solidFill>
              </a:rPr>
              <a:t>Administrative management</a:t>
            </a:r>
          </a:p>
          <a:p>
            <a:pPr lvl="1">
              <a:spcBef>
                <a:spcPts val="0"/>
              </a:spcBef>
              <a:spcAft>
                <a:spcPts val="600"/>
              </a:spcAft>
            </a:pPr>
            <a:r>
              <a:rPr lang="en-US" dirty="0">
                <a:solidFill>
                  <a:srgbClr val="353535"/>
                </a:solidFill>
              </a:rPr>
              <a:t>Azure DevOps</a:t>
            </a:r>
          </a:p>
          <a:p>
            <a:pPr lvl="2">
              <a:spcBef>
                <a:spcPts val="0"/>
              </a:spcBef>
              <a:spcAft>
                <a:spcPts val="600"/>
              </a:spcAft>
            </a:pPr>
            <a:r>
              <a:rPr lang="en-US" dirty="0">
                <a:solidFill>
                  <a:srgbClr val="353535"/>
                </a:solidFill>
              </a:rPr>
              <a:t>Infrastructure as Code</a:t>
            </a:r>
          </a:p>
          <a:p>
            <a:pPr lvl="2">
              <a:spcBef>
                <a:spcPts val="0"/>
              </a:spcBef>
              <a:spcAft>
                <a:spcPts val="600"/>
              </a:spcAft>
            </a:pPr>
            <a:r>
              <a:rPr lang="en-US" dirty="0">
                <a:solidFill>
                  <a:srgbClr val="353535"/>
                </a:solidFill>
              </a:rPr>
              <a:t>Resources lifecycle management</a:t>
            </a:r>
          </a:p>
        </p:txBody>
      </p:sp>
      <p:sp>
        <p:nvSpPr>
          <p:cNvPr id="3" name="Title 2"/>
          <p:cNvSpPr>
            <a:spLocks noGrp="1"/>
          </p:cNvSpPr>
          <p:nvPr>
            <p:ph type="title"/>
          </p:nvPr>
        </p:nvSpPr>
        <p:spPr/>
        <p:txBody>
          <a:bodyPr/>
          <a:lstStyle/>
          <a:p>
            <a:r>
              <a:rPr lang="en-US" dirty="0">
                <a:solidFill>
                  <a:srgbClr val="505050"/>
                </a:solidFill>
              </a:rPr>
              <a:t>Azure Stack Hub automation capabilities</a:t>
            </a:r>
          </a:p>
        </p:txBody>
      </p:sp>
    </p:spTree>
    <p:extLst>
      <p:ext uri="{BB962C8B-B14F-4D97-AF65-F5344CB8AC3E}">
        <p14:creationId xmlns:p14="http://schemas.microsoft.com/office/powerpoint/2010/main" val="105804443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DSC decouples …</a:t>
            </a:r>
          </a:p>
        </p:txBody>
      </p:sp>
      <p:sp>
        <p:nvSpPr>
          <p:cNvPr id="17" name="Rounded Rectangle 16"/>
          <p:cNvSpPr/>
          <p:nvPr/>
        </p:nvSpPr>
        <p:spPr bwMode="auto">
          <a:xfrm>
            <a:off x="275396" y="3192502"/>
            <a:ext cx="3809514" cy="2083813"/>
          </a:xfrm>
          <a:prstGeom prst="round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DSC Engine</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Dependency resolution</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Logging and error handling</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Reboot resiliency</a:t>
            </a:r>
          </a:p>
          <a:p>
            <a:pPr marL="342900" indent="-342900" defTabSz="932379" fontAlgn="base">
              <a:lnSpc>
                <a:spcPct val="90000"/>
              </a:lnSpc>
              <a:spcBef>
                <a:spcPct val="0"/>
              </a:spcBef>
              <a:spcAft>
                <a:spcPct val="0"/>
              </a:spcAft>
              <a:buFont typeface="Arial" panose="020B0604020202020204" pitchFamily="34" charset="0"/>
              <a:buChar char="•"/>
              <a:defRPr/>
            </a:pPr>
            <a:r>
              <a:rPr lang="en-US" kern="0" dirty="0">
                <a:solidFill>
                  <a:srgbClr val="353535"/>
                </a:solidFill>
                <a:latin typeface="+mj-lt"/>
                <a:cs typeface="Segoe UI" pitchFamily="34" charset="0"/>
              </a:rPr>
              <a:t>Repeatable automation</a:t>
            </a:r>
          </a:p>
        </p:txBody>
      </p:sp>
      <p:grpSp>
        <p:nvGrpSpPr>
          <p:cNvPr id="30" name="Group 29"/>
          <p:cNvGrpSpPr/>
          <p:nvPr/>
        </p:nvGrpSpPr>
        <p:grpSpPr>
          <a:xfrm>
            <a:off x="275397" y="5402352"/>
            <a:ext cx="4155833" cy="1447615"/>
            <a:chOff x="6751637" y="5326062"/>
            <a:chExt cx="4724400" cy="1447800"/>
          </a:xfrm>
          <a:solidFill>
            <a:schemeClr val="accent1">
              <a:lumMod val="60000"/>
              <a:lumOff val="40000"/>
            </a:schemeClr>
          </a:solidFill>
        </p:grpSpPr>
        <p:sp>
          <p:nvSpPr>
            <p:cNvPr id="26" name="Rounded Rectangle 25"/>
            <p:cNvSpPr/>
            <p:nvPr/>
          </p:nvSpPr>
          <p:spPr bwMode="auto">
            <a:xfrm>
              <a:off x="7208837" y="57963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25" name="Rounded Rectangle 24"/>
            <p:cNvSpPr/>
            <p:nvPr/>
          </p:nvSpPr>
          <p:spPr bwMode="auto">
            <a:xfrm>
              <a:off x="7056437" y="56439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24" name="Rounded Rectangle 23"/>
            <p:cNvSpPr/>
            <p:nvPr/>
          </p:nvSpPr>
          <p:spPr bwMode="auto">
            <a:xfrm>
              <a:off x="6904037" y="5491593"/>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rgbClr val="505050"/>
                </a:solidFill>
                <a:latin typeface="+mj-lt"/>
                <a:ea typeface="Segoe UI" pitchFamily="34" charset="0"/>
                <a:cs typeface="Segoe UI" pitchFamily="34" charset="0"/>
              </a:endParaRPr>
            </a:p>
          </p:txBody>
        </p:sp>
        <p:sp>
          <p:nvSpPr>
            <p:cNvPr id="18" name="Rounded Rectangle 17"/>
            <p:cNvSpPr/>
            <p:nvPr/>
          </p:nvSpPr>
          <p:spPr bwMode="auto">
            <a:xfrm>
              <a:off x="6751637" y="5326062"/>
              <a:ext cx="4267200" cy="977469"/>
            </a:xfrm>
            <a:prstGeom prst="round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Resources </a:t>
              </a:r>
            </a:p>
            <a:p>
              <a:pPr algn="r" defTabSz="932379" fontAlgn="base">
                <a:lnSpc>
                  <a:spcPct val="90000"/>
                </a:lnSpc>
                <a:spcBef>
                  <a:spcPct val="0"/>
                </a:spcBef>
                <a:spcAft>
                  <a:spcPts val="600"/>
                </a:spcAft>
                <a:defRPr/>
              </a:pPr>
              <a:r>
                <a:rPr lang="en-US" sz="2000" kern="0" dirty="0">
                  <a:solidFill>
                    <a:srgbClr val="0078D7"/>
                  </a:solidFill>
                  <a:latin typeface="+mj-lt"/>
                  <a:cs typeface="Segoe UI" pitchFamily="34" charset="0"/>
                </a:rPr>
                <a:t>Technology-specific</a:t>
              </a:r>
            </a:p>
          </p:txBody>
        </p:sp>
      </p:grpSp>
      <p:grpSp>
        <p:nvGrpSpPr>
          <p:cNvPr id="31" name="Group 30"/>
          <p:cNvGrpSpPr/>
          <p:nvPr/>
        </p:nvGrpSpPr>
        <p:grpSpPr>
          <a:xfrm>
            <a:off x="275397" y="1378651"/>
            <a:ext cx="4155833" cy="1717093"/>
            <a:chOff x="6751637" y="804715"/>
            <a:chExt cx="5029200" cy="1717312"/>
          </a:xfrm>
          <a:solidFill>
            <a:schemeClr val="tx2"/>
          </a:solidFill>
        </p:grpSpPr>
        <p:sp>
          <p:nvSpPr>
            <p:cNvPr id="22" name="Rounded Rectangle 21"/>
            <p:cNvSpPr/>
            <p:nvPr/>
          </p:nvSpPr>
          <p:spPr bwMode="auto">
            <a:xfrm>
              <a:off x="7513637" y="8047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21" name="Rounded Rectangle 20"/>
            <p:cNvSpPr/>
            <p:nvPr/>
          </p:nvSpPr>
          <p:spPr bwMode="auto">
            <a:xfrm>
              <a:off x="7361237" y="9571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20" name="Rounded Rectangle 19"/>
            <p:cNvSpPr/>
            <p:nvPr/>
          </p:nvSpPr>
          <p:spPr bwMode="auto">
            <a:xfrm>
              <a:off x="7208837" y="11095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9" name="Rounded Rectangle 18"/>
            <p:cNvSpPr/>
            <p:nvPr/>
          </p:nvSpPr>
          <p:spPr bwMode="auto">
            <a:xfrm>
              <a:off x="7056437" y="12619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5" name="Rounded Rectangle 14"/>
            <p:cNvSpPr/>
            <p:nvPr/>
          </p:nvSpPr>
          <p:spPr bwMode="auto">
            <a:xfrm>
              <a:off x="6904037" y="1414315"/>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defRPr/>
              </a:pPr>
              <a:endParaRPr lang="en-US" sz="2400" kern="0">
                <a:solidFill>
                  <a:schemeClr val="bg1"/>
                </a:solidFill>
                <a:latin typeface="+mj-lt"/>
                <a:ea typeface="Segoe UI" pitchFamily="34" charset="0"/>
                <a:cs typeface="Segoe UI" pitchFamily="34" charset="0"/>
              </a:endParaRPr>
            </a:p>
          </p:txBody>
        </p:sp>
        <p:sp>
          <p:nvSpPr>
            <p:cNvPr id="16" name="Rounded Rectangle 15"/>
            <p:cNvSpPr/>
            <p:nvPr/>
          </p:nvSpPr>
          <p:spPr bwMode="auto">
            <a:xfrm>
              <a:off x="6751637" y="1582181"/>
              <a:ext cx="4267200" cy="939846"/>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Configuration</a:t>
              </a:r>
            </a:p>
            <a:p>
              <a:pPr algn="r" defTabSz="932379" fontAlgn="base">
                <a:lnSpc>
                  <a:spcPct val="90000"/>
                </a:lnSpc>
                <a:spcBef>
                  <a:spcPct val="0"/>
                </a:spcBef>
                <a:spcAft>
                  <a:spcPts val="600"/>
                </a:spcAft>
                <a:defRPr/>
              </a:pPr>
              <a:r>
                <a:rPr lang="en-US" sz="2000" kern="0" dirty="0">
                  <a:solidFill>
                    <a:srgbClr val="0078D7"/>
                  </a:solidFill>
                  <a:latin typeface="+mj-lt"/>
                  <a:ea typeface="Segoe UI" pitchFamily="34" charset="0"/>
                  <a:cs typeface="Segoe UI" pitchFamily="34" charset="0"/>
                </a:rPr>
                <a:t>Intent</a:t>
              </a:r>
            </a:p>
          </p:txBody>
        </p:sp>
      </p:grpSp>
      <p:sp>
        <p:nvSpPr>
          <p:cNvPr id="27" name="Rounded Rectangle 26"/>
          <p:cNvSpPr/>
          <p:nvPr/>
        </p:nvSpPr>
        <p:spPr bwMode="auto">
          <a:xfrm>
            <a:off x="5125099" y="4915917"/>
            <a:ext cx="6898520" cy="1463157"/>
          </a:xfrm>
          <a:prstGeom prst="roundRect">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rgbClr val="0078D7"/>
                </a:solidFill>
                <a:latin typeface="+mj-lt"/>
                <a:cs typeface="Segoe UI" pitchFamily="34" charset="0"/>
              </a:rPr>
              <a:t>Make it so</a:t>
            </a:r>
          </a:p>
          <a:p>
            <a:pPr defTabSz="932379" fontAlgn="base">
              <a:lnSpc>
                <a:spcPct val="90000"/>
              </a:lnSpc>
              <a:spcBef>
                <a:spcPct val="0"/>
              </a:spcBef>
              <a:spcAft>
                <a:spcPct val="0"/>
              </a:spcAft>
              <a:defRPr/>
            </a:pPr>
            <a:r>
              <a:rPr lang="en-US" b="1" u="sng" kern="0" dirty="0">
                <a:ln w="0"/>
                <a:solidFill>
                  <a:schemeClr val="tx1"/>
                </a:solidFill>
                <a:effectLst>
                  <a:outerShdw blurRad="38100" dist="25400" dir="5400000" algn="ctr" rotWithShape="0">
                    <a:srgbClr val="6E747A">
                      <a:alpha val="43000"/>
                    </a:srgbClr>
                  </a:outerShdw>
                </a:effectLst>
                <a:latin typeface="+mj-lt"/>
              </a:rPr>
              <a:t>How</a:t>
            </a:r>
            <a:r>
              <a:rPr lang="en-US" b="1" kern="0" dirty="0">
                <a:solidFill>
                  <a:schemeClr val="tx1"/>
                </a:solidFill>
                <a:latin typeface="+mj-lt"/>
              </a:rPr>
              <a:t>: </a:t>
            </a:r>
            <a:r>
              <a:rPr lang="en-US" kern="0" dirty="0">
                <a:solidFill>
                  <a:schemeClr val="tx1"/>
                </a:solidFill>
                <a:latin typeface="+mj-lt"/>
                <a:cs typeface="Segoe UI" pitchFamily="34" charset="0"/>
              </a:rPr>
              <a:t>DSC resources</a:t>
            </a:r>
          </a:p>
          <a:p>
            <a:pPr defTabSz="932379" fontAlgn="base">
              <a:lnSpc>
                <a:spcPct val="90000"/>
              </a:lnSpc>
              <a:spcBef>
                <a:spcPct val="0"/>
              </a:spcBef>
              <a:spcAft>
                <a:spcPct val="0"/>
              </a:spcAft>
              <a:defRPr/>
            </a:pPr>
            <a:r>
              <a:rPr lang="en-US" kern="0" dirty="0">
                <a:solidFill>
                  <a:schemeClr val="tx1"/>
                </a:solidFill>
                <a:latin typeface="+mj-lt"/>
                <a:cs typeface="Segoe UI" pitchFamily="34" charset="0"/>
              </a:rPr>
              <a:t>Do the heavy lifting in an </a:t>
            </a:r>
            <a:r>
              <a:rPr lang="en-US" u="sng" kern="0" dirty="0">
                <a:solidFill>
                  <a:schemeClr val="tx1"/>
                </a:solidFill>
                <a:latin typeface="+mj-lt"/>
                <a:cs typeface="Segoe UI" pitchFamily="34" charset="0"/>
              </a:rPr>
              <a:t>idempotent way</a:t>
            </a:r>
          </a:p>
        </p:txBody>
      </p:sp>
      <p:sp>
        <p:nvSpPr>
          <p:cNvPr id="28" name="Rounded Rectangle 27"/>
          <p:cNvSpPr/>
          <p:nvPr/>
        </p:nvSpPr>
        <p:spPr bwMode="auto">
          <a:xfrm>
            <a:off x="5078752" y="1350606"/>
            <a:ext cx="6941692" cy="2679989"/>
          </a:xfrm>
          <a:prstGeom prst="roundRect">
            <a:avLst/>
          </a:prstGeom>
          <a:noFill/>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ts val="600"/>
              </a:spcAft>
              <a:defRPr/>
            </a:pPr>
            <a:r>
              <a:rPr lang="en-US" sz="2800" kern="0" dirty="0">
                <a:solidFill>
                  <a:schemeClr val="tx2"/>
                </a:solidFill>
                <a:latin typeface="+mj-lt"/>
                <a:cs typeface="Segoe UI" pitchFamily="34" charset="0"/>
              </a:rPr>
              <a:t>Intent</a:t>
            </a:r>
          </a:p>
          <a:p>
            <a:pPr defTabSz="914400">
              <a:defRPr/>
            </a:pPr>
            <a:r>
              <a:rPr lang="en-US" b="1" u="sng" kern="0" dirty="0">
                <a:ln w="0"/>
                <a:solidFill>
                  <a:srgbClr val="353535"/>
                </a:solidFill>
                <a:effectLst>
                  <a:outerShdw blurRad="38100" dist="25400" dir="5400000" algn="ctr" rotWithShape="0">
                    <a:srgbClr val="6E747A">
                      <a:alpha val="43000"/>
                    </a:srgbClr>
                  </a:outerShdw>
                </a:effectLst>
                <a:latin typeface="+mj-lt"/>
              </a:rPr>
              <a:t>What</a:t>
            </a:r>
            <a:r>
              <a:rPr lang="en-US" b="1" kern="0" dirty="0">
                <a:solidFill>
                  <a:srgbClr val="353535"/>
                </a:solidFill>
                <a:latin typeface="+mj-lt"/>
              </a:rPr>
              <a:t>: </a:t>
            </a:r>
            <a:r>
              <a:rPr lang="en-US" kern="0" dirty="0">
                <a:solidFill>
                  <a:srgbClr val="353535"/>
                </a:solidFill>
                <a:latin typeface="+mj-lt"/>
                <a:cs typeface="Segoe UI" pitchFamily="34" charset="0"/>
              </a:rPr>
              <a:t>Structural configuration</a:t>
            </a:r>
          </a:p>
          <a:p>
            <a:pPr defTabSz="914400">
              <a:defRPr/>
            </a:pPr>
            <a:r>
              <a:rPr lang="en-US" kern="0" dirty="0">
                <a:solidFill>
                  <a:srgbClr val="353535"/>
                </a:solidFill>
                <a:latin typeface="+mj-lt"/>
                <a:cs typeface="Segoe UI" pitchFamily="34" charset="0"/>
              </a:rPr>
              <a:t>Stays same irrespective of the environment</a:t>
            </a:r>
          </a:p>
          <a:p>
            <a:pPr defTabSz="914400">
              <a:defRPr/>
            </a:pPr>
            <a:endParaRPr lang="en-US" kern="0" dirty="0">
              <a:solidFill>
                <a:srgbClr val="353535"/>
              </a:solidFill>
              <a:latin typeface="+mj-lt"/>
            </a:endParaRPr>
          </a:p>
          <a:p>
            <a:pPr defTabSz="914400">
              <a:defRPr/>
            </a:pPr>
            <a:r>
              <a:rPr lang="en-US" b="1" u="sng" kern="0" dirty="0">
                <a:ln w="0"/>
                <a:solidFill>
                  <a:srgbClr val="353535"/>
                </a:solidFill>
                <a:effectLst>
                  <a:outerShdw blurRad="38100" dist="25400" dir="5400000" algn="ctr" rotWithShape="0">
                    <a:srgbClr val="6E747A">
                      <a:alpha val="43000"/>
                    </a:srgbClr>
                  </a:outerShdw>
                </a:effectLst>
                <a:latin typeface="+mj-lt"/>
              </a:rPr>
              <a:t>Where</a:t>
            </a:r>
            <a:r>
              <a:rPr lang="en-US" b="1" kern="0" dirty="0">
                <a:solidFill>
                  <a:srgbClr val="353535"/>
                </a:solidFill>
                <a:latin typeface="+mj-lt"/>
              </a:rPr>
              <a:t>: </a:t>
            </a:r>
            <a:r>
              <a:rPr lang="en-US" kern="0" dirty="0">
                <a:solidFill>
                  <a:srgbClr val="353535"/>
                </a:solidFill>
                <a:latin typeface="+mj-lt"/>
                <a:cs typeface="Segoe UI" pitchFamily="34" charset="0"/>
              </a:rPr>
              <a:t>Environmental configuration</a:t>
            </a:r>
          </a:p>
          <a:p>
            <a:pPr defTabSz="914400">
              <a:defRPr/>
            </a:pPr>
            <a:r>
              <a:rPr lang="en-US" kern="0" dirty="0">
                <a:solidFill>
                  <a:srgbClr val="353535"/>
                </a:solidFill>
                <a:latin typeface="+mj-lt"/>
                <a:cs typeface="Segoe UI" pitchFamily="34" charset="0"/>
              </a:rPr>
              <a:t>Changes as system goes through different </a:t>
            </a:r>
            <a:r>
              <a:rPr lang="en-US" kern="0" dirty="0" err="1">
                <a:solidFill>
                  <a:srgbClr val="353535"/>
                </a:solidFill>
                <a:latin typeface="+mj-lt"/>
                <a:cs typeface="Segoe UI" pitchFamily="34" charset="0"/>
              </a:rPr>
              <a:t>env</a:t>
            </a:r>
            <a:r>
              <a:rPr lang="en-US" kern="0" dirty="0">
                <a:solidFill>
                  <a:srgbClr val="353535"/>
                </a:solidFill>
                <a:latin typeface="+mj-lt"/>
                <a:cs typeface="Segoe UI" pitchFamily="34" charset="0"/>
              </a:rPr>
              <a:t>.</a:t>
            </a:r>
          </a:p>
          <a:p>
            <a:pPr marL="419626" lvl="1" defTabSz="914400">
              <a:spcAft>
                <a:spcPts val="612"/>
              </a:spcAft>
              <a:defRPr/>
            </a:pPr>
            <a:r>
              <a:rPr lang="en-US" kern="0" dirty="0">
                <a:solidFill>
                  <a:srgbClr val="353535"/>
                </a:solidFill>
                <a:latin typeface="+mj-lt"/>
                <a:cs typeface="Segoe UI" pitchFamily="34" charset="0"/>
              </a:rPr>
              <a:t>	Dev </a:t>
            </a:r>
            <a:r>
              <a:rPr lang="en-US" kern="0" dirty="0">
                <a:solidFill>
                  <a:srgbClr val="353535"/>
                </a:solidFill>
                <a:latin typeface="+mj-lt"/>
                <a:cs typeface="Segoe UI" pitchFamily="34" charset="0"/>
                <a:sym typeface="Wingdings" panose="05000000000000000000" pitchFamily="2" charset="2"/>
              </a:rPr>
              <a:t> Test  Production</a:t>
            </a:r>
            <a:endParaRPr lang="en-US" kern="0" dirty="0">
              <a:solidFill>
                <a:srgbClr val="353535"/>
              </a:solidFill>
              <a:latin typeface="+mj-lt"/>
              <a:cs typeface="Segoe UI" pitchFamily="34" charset="0"/>
            </a:endParaRPr>
          </a:p>
          <a:p>
            <a:pPr defTabSz="932379"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Right Brace 3"/>
          <p:cNvSpPr/>
          <p:nvPr/>
        </p:nvSpPr>
        <p:spPr>
          <a:xfrm>
            <a:off x="4606038" y="1423217"/>
            <a:ext cx="609522" cy="1692264"/>
          </a:xfrm>
          <a:prstGeom prst="rightBrace">
            <a:avLst>
              <a:gd name="adj1" fmla="val 8333"/>
              <a:gd name="adj2" fmla="val 73637"/>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kern="0">
              <a:solidFill>
                <a:srgbClr val="FFFFFF"/>
              </a:solidFill>
              <a:latin typeface="+mj-lt"/>
            </a:endParaRPr>
          </a:p>
        </p:txBody>
      </p:sp>
      <p:sp>
        <p:nvSpPr>
          <p:cNvPr id="29" name="Right Brace 28"/>
          <p:cNvSpPr/>
          <p:nvPr/>
        </p:nvSpPr>
        <p:spPr>
          <a:xfrm>
            <a:off x="4623683" y="3325558"/>
            <a:ext cx="609522" cy="3524408"/>
          </a:xfrm>
          <a:prstGeom prst="rightBrace">
            <a:avLst>
              <a:gd name="adj1" fmla="val 8333"/>
              <a:gd name="adj2" fmla="val 66050"/>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kern="0">
              <a:solidFill>
                <a:srgbClr val="FFFFFF"/>
              </a:solidFill>
              <a:latin typeface="+mj-lt"/>
            </a:endParaRPr>
          </a:p>
        </p:txBody>
      </p:sp>
    </p:spTree>
    <p:custDataLst>
      <p:tags r:id="rId1"/>
    </p:custDataLst>
    <p:extLst>
      <p:ext uri="{BB962C8B-B14F-4D97-AF65-F5344CB8AC3E}">
        <p14:creationId xmlns:p14="http://schemas.microsoft.com/office/powerpoint/2010/main" val="2164072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4"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VM custom script extension</a:t>
            </a:r>
            <a:br>
              <a:rPr lang="en-US" dirty="0">
                <a:solidFill>
                  <a:srgbClr val="505050"/>
                </a:solidFill>
              </a:rPr>
            </a:br>
            <a:r>
              <a:rPr lang="en-US" sz="2800" spc="0" dirty="0">
                <a:solidFill>
                  <a:schemeClr val="tx2"/>
                </a:solidFill>
                <a:cs typeface="+mn-cs"/>
              </a:rPr>
              <a:t>Why and how</a:t>
            </a:r>
          </a:p>
        </p:txBody>
      </p:sp>
      <p:sp>
        <p:nvSpPr>
          <p:cNvPr id="4" name="Text Placeholder 3"/>
          <p:cNvSpPr>
            <a:spLocks noGrp="1"/>
          </p:cNvSpPr>
          <p:nvPr>
            <p:ph type="body" sz="quarter" idx="4294967295"/>
          </p:nvPr>
        </p:nvSpPr>
        <p:spPr>
          <a:xfrm>
            <a:off x="274638" y="1745561"/>
            <a:ext cx="11887200" cy="2911566"/>
          </a:xfrm>
          <a:prstGeom prst="rect">
            <a:avLst/>
          </a:prstGeom>
        </p:spPr>
        <p:txBody>
          <a:bodyPr/>
          <a:lstStyle/>
          <a:p>
            <a:pPr marL="0" indent="0">
              <a:spcBef>
                <a:spcPts val="0"/>
              </a:spcBef>
              <a:spcAft>
                <a:spcPts val="600"/>
              </a:spcAft>
              <a:buNone/>
            </a:pPr>
            <a:r>
              <a:rPr lang="en-US" sz="2800" dirty="0">
                <a:solidFill>
                  <a:schemeClr val="tx2"/>
                </a:solidFill>
              </a:rPr>
              <a:t>Why Azure VM Custom Script Extension:</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Execute scripts on existing Azure VMs without the need of an endpoint or PowerShell remoting</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Execute script on new VMs at build time</a:t>
            </a:r>
          </a:p>
          <a:p>
            <a:pPr marL="0" indent="0">
              <a:spcAft>
                <a:spcPts val="600"/>
              </a:spcAft>
              <a:buNone/>
            </a:pPr>
            <a:r>
              <a:rPr lang="en-US" sz="2800" dirty="0">
                <a:solidFill>
                  <a:schemeClr val="tx2"/>
                </a:solidFill>
              </a:rPr>
              <a:t>Process:</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Create script and upload to Azure Blob storage</a:t>
            </a:r>
          </a:p>
          <a:p>
            <a:pPr marL="341312" lvl="1" indent="-285750">
              <a:spcBef>
                <a:spcPct val="0"/>
              </a:spcBef>
              <a:spcAft>
                <a:spcPts val="600"/>
              </a:spcAft>
              <a:buFont typeface="Arial" panose="020B0604020202020204" pitchFamily="34" charset="0"/>
              <a:buChar char="•"/>
              <a:defRPr/>
            </a:pPr>
            <a:r>
              <a:rPr lang="en-US" sz="1800" dirty="0">
                <a:solidFill>
                  <a:srgbClr val="505050"/>
                </a:solidFill>
                <a:latin typeface="Segoe UI Light"/>
              </a:rPr>
              <a:t>Use </a:t>
            </a:r>
            <a:r>
              <a:rPr lang="en-US" sz="1800" b="1" dirty="0">
                <a:solidFill>
                  <a:srgbClr val="505050"/>
                </a:solidFill>
                <a:latin typeface="Courier New" panose="02070309020205020404" pitchFamily="49" charset="0"/>
                <a:cs typeface="Courier New" panose="02070309020205020404" pitchFamily="49" charset="0"/>
              </a:rPr>
              <a:t>Set-</a:t>
            </a:r>
            <a:r>
              <a:rPr lang="en-US" sz="1800" b="1" dirty="0" err="1">
                <a:solidFill>
                  <a:srgbClr val="505050"/>
                </a:solidFill>
                <a:latin typeface="Courier New" panose="02070309020205020404" pitchFamily="49" charset="0"/>
                <a:cs typeface="Courier New" panose="02070309020205020404" pitchFamily="49" charset="0"/>
              </a:rPr>
              <a:t>AzureRmVMCustomScriptExecution</a:t>
            </a:r>
            <a:r>
              <a:rPr lang="en-US" sz="1800" dirty="0">
                <a:solidFill>
                  <a:srgbClr val="505050"/>
                </a:solidFill>
                <a:latin typeface="Segoe UI Light"/>
              </a:rPr>
              <a:t> to execute script</a:t>
            </a:r>
          </a:p>
          <a:p>
            <a:pPr marL="0" indent="0">
              <a:spcAft>
                <a:spcPts val="600"/>
              </a:spcAft>
              <a:buNone/>
            </a:pPr>
            <a:endParaRPr lang="en-US" sz="2400" dirty="0"/>
          </a:p>
        </p:txBody>
      </p:sp>
    </p:spTree>
    <p:extLst>
      <p:ext uri="{BB962C8B-B14F-4D97-AF65-F5344CB8AC3E}">
        <p14:creationId xmlns:p14="http://schemas.microsoft.com/office/powerpoint/2010/main" val="17589071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734798" cy="917575"/>
          </a:xfrm>
        </p:spPr>
        <p:txBody>
          <a:bodyPr/>
          <a:lstStyle/>
          <a:p>
            <a:r>
              <a:rPr lang="en-US" sz="4400" dirty="0">
                <a:solidFill>
                  <a:srgbClr val="505050"/>
                </a:solidFill>
              </a:rPr>
              <a:t>Sample custom script extension template section</a:t>
            </a:r>
          </a:p>
        </p:txBody>
      </p:sp>
      <p:sp>
        <p:nvSpPr>
          <p:cNvPr id="4" name="Text Placeholder 3"/>
          <p:cNvSpPr>
            <a:spLocks noGrp="1"/>
          </p:cNvSpPr>
          <p:nvPr>
            <p:ph type="body" sz="quarter" idx="4294967295"/>
          </p:nvPr>
        </p:nvSpPr>
        <p:spPr>
          <a:xfrm>
            <a:off x="274638" y="1212850"/>
            <a:ext cx="11887200" cy="1329595"/>
          </a:xfrm>
          <a:prstGeom prst="rect">
            <a:avLst/>
          </a:prstGeom>
        </p:spPr>
        <p:txBody>
          <a:bodyPr/>
          <a:lstStyle/>
          <a:p>
            <a:pPr marL="0" indent="0">
              <a:buNone/>
            </a:pPr>
            <a:r>
              <a:rPr lang="en-US" sz="2400" dirty="0">
                <a:solidFill>
                  <a:schemeClr val="bg1"/>
                </a:solidFill>
              </a:rPr>
              <a:t>Code Sample</a:t>
            </a:r>
          </a:p>
          <a:p>
            <a:endParaRPr lang="en-US" sz="2400" dirty="0"/>
          </a:p>
          <a:p>
            <a:pPr marL="0" indent="0">
              <a:buNone/>
            </a:pPr>
            <a:endParaRPr lang="en-US" sz="2400" dirty="0"/>
          </a:p>
        </p:txBody>
      </p:sp>
      <p:pic>
        <p:nvPicPr>
          <p:cNvPr id="8" name="Picture 7">
            <a:extLst>
              <a:ext uri="{FF2B5EF4-FFF2-40B4-BE49-F238E27FC236}">
                <a16:creationId xmlns:a16="http://schemas.microsoft.com/office/drawing/2014/main" id="{46C32073-E191-4244-A33B-E5F6AF316F88}"/>
              </a:ext>
            </a:extLst>
          </p:cNvPr>
          <p:cNvPicPr>
            <a:picLocks noChangeAspect="1"/>
          </p:cNvPicPr>
          <p:nvPr/>
        </p:nvPicPr>
        <p:blipFill>
          <a:blip r:embed="rId3"/>
          <a:stretch>
            <a:fillRect/>
          </a:stretch>
        </p:blipFill>
        <p:spPr>
          <a:xfrm>
            <a:off x="233977" y="1363662"/>
            <a:ext cx="12192000" cy="5392021"/>
          </a:xfrm>
          <a:prstGeom prst="rect">
            <a:avLst/>
          </a:prstGeom>
        </p:spPr>
      </p:pic>
    </p:spTree>
    <p:extLst>
      <p:ext uri="{BB962C8B-B14F-4D97-AF65-F5344CB8AC3E}">
        <p14:creationId xmlns:p14="http://schemas.microsoft.com/office/powerpoint/2010/main" val="24051933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Linux custom data integration</a:t>
            </a:r>
          </a:p>
        </p:txBody>
      </p:sp>
      <p:sp>
        <p:nvSpPr>
          <p:cNvPr id="3" name="Text Placeholder 2"/>
          <p:cNvSpPr>
            <a:spLocks noGrp="1"/>
          </p:cNvSpPr>
          <p:nvPr>
            <p:ph type="body" sz="quarter" idx="10"/>
          </p:nvPr>
        </p:nvSpPr>
        <p:spPr>
          <a:xfrm>
            <a:off x="274639" y="1516062"/>
            <a:ext cx="6019799" cy="5304529"/>
          </a:xfrm>
        </p:spPr>
        <p:txBody>
          <a:bodyPr/>
          <a:lstStyle/>
          <a:p>
            <a:pPr>
              <a:spcBef>
                <a:spcPts val="0"/>
              </a:spcBef>
              <a:spcAft>
                <a:spcPts val="900"/>
              </a:spcAft>
            </a:pPr>
            <a:r>
              <a:rPr lang="en-US" sz="1800" dirty="0">
                <a:solidFill>
                  <a:srgbClr val="0078D7"/>
                </a:solidFill>
              </a:rPr>
              <a:t>Linux Custom Data integration, a feature known as </a:t>
            </a:r>
            <a:r>
              <a:rPr lang="en-US" sz="1800" b="1" dirty="0">
                <a:solidFill>
                  <a:srgbClr val="0078D7"/>
                </a:solidFill>
                <a:latin typeface="+mn-lt"/>
              </a:rPr>
              <a:t>“cloud-</a:t>
            </a:r>
            <a:r>
              <a:rPr lang="en-US" sz="1800" b="1" dirty="0" err="1">
                <a:solidFill>
                  <a:srgbClr val="0078D7"/>
                </a:solidFill>
                <a:latin typeface="+mn-lt"/>
              </a:rPr>
              <a:t>init</a:t>
            </a:r>
            <a:r>
              <a:rPr lang="en-US" sz="1800" b="1" dirty="0">
                <a:solidFill>
                  <a:srgbClr val="0078D7"/>
                </a:solidFill>
                <a:latin typeface="+mn-lt"/>
              </a:rPr>
              <a:t>,”</a:t>
            </a:r>
            <a:r>
              <a:rPr lang="en-US" sz="1800" dirty="0">
                <a:solidFill>
                  <a:srgbClr val="0078D7"/>
                </a:solidFill>
                <a:latin typeface="+mn-lt"/>
              </a:rPr>
              <a:t> </a:t>
            </a:r>
            <a:r>
              <a:rPr lang="en-US" sz="1800" dirty="0">
                <a:solidFill>
                  <a:srgbClr val="0078D7"/>
                </a:solidFill>
              </a:rPr>
              <a:t>was introduced by Key Players in the Open Source and OpenStack communities used handle early initialization of cloud instances. </a:t>
            </a:r>
          </a:p>
          <a:p>
            <a:pPr>
              <a:spcBef>
                <a:spcPts val="0"/>
              </a:spcBef>
              <a:spcAft>
                <a:spcPts val="900"/>
              </a:spcAft>
            </a:pPr>
            <a:endParaRPr lang="en-US" sz="1800" dirty="0">
              <a:solidFill>
                <a:srgbClr val="353535"/>
              </a:solidFill>
            </a:endParaRPr>
          </a:p>
          <a:p>
            <a:pPr>
              <a:spcBef>
                <a:spcPts val="0"/>
              </a:spcBef>
              <a:spcAft>
                <a:spcPts val="900"/>
              </a:spcAft>
            </a:pPr>
            <a:r>
              <a:rPr lang="en-US" sz="1800" dirty="0">
                <a:solidFill>
                  <a:srgbClr val="353535"/>
                </a:solidFill>
              </a:rPr>
              <a:t>In Windows, there is a concept called an </a:t>
            </a:r>
            <a:r>
              <a:rPr lang="en-US" sz="1800" b="1" dirty="0">
                <a:solidFill>
                  <a:srgbClr val="353535"/>
                </a:solidFill>
                <a:latin typeface="+mn-lt"/>
              </a:rPr>
              <a:t>Unattend.xml</a:t>
            </a:r>
            <a:r>
              <a:rPr lang="en-US" sz="1800" dirty="0">
                <a:solidFill>
                  <a:srgbClr val="353535"/>
                </a:solidFill>
              </a:rPr>
              <a:t> file, which is used to complete a </a:t>
            </a:r>
            <a:r>
              <a:rPr lang="en-US" sz="1800" dirty="0" err="1">
                <a:solidFill>
                  <a:srgbClr val="353535"/>
                </a:solidFill>
              </a:rPr>
              <a:t>sysprep</a:t>
            </a:r>
            <a:r>
              <a:rPr lang="en-US" sz="1800" dirty="0">
                <a:solidFill>
                  <a:srgbClr val="353535"/>
                </a:solidFill>
              </a:rPr>
              <a:t> image of Windows. With this file, you can perform multiple tasks like “Adding Windows Feature,” “Adding Administrator Users from Domain,” “Joining Domain,” etc. The Custom Data file on a </a:t>
            </a:r>
            <a:r>
              <a:rPr lang="en-US" sz="1800" b="1" dirty="0">
                <a:solidFill>
                  <a:srgbClr val="353535"/>
                </a:solidFill>
                <a:latin typeface="+mn-lt"/>
              </a:rPr>
              <a:t>“cloud-</a:t>
            </a:r>
            <a:r>
              <a:rPr lang="en-US" sz="1800" b="1" dirty="0" err="1">
                <a:solidFill>
                  <a:srgbClr val="353535"/>
                </a:solidFill>
                <a:latin typeface="+mn-lt"/>
              </a:rPr>
              <a:t>init</a:t>
            </a:r>
            <a:r>
              <a:rPr lang="en-US" sz="1800" b="1" dirty="0">
                <a:solidFill>
                  <a:srgbClr val="353535"/>
                </a:solidFill>
                <a:latin typeface="+mn-lt"/>
              </a:rPr>
              <a:t>”</a:t>
            </a:r>
            <a:r>
              <a:rPr lang="en-US" sz="1800" dirty="0">
                <a:solidFill>
                  <a:srgbClr val="353535"/>
                </a:solidFill>
              </a:rPr>
              <a:t> enabled instance of Linux also can perform similar tasks. There is no concept of image completion on Linux images, so one of the ways to provision and distinguish one Linux instance from the other is leverage technologies like “cloud-</a:t>
            </a:r>
            <a:r>
              <a:rPr lang="en-US" sz="1800" dirty="0" err="1">
                <a:solidFill>
                  <a:srgbClr val="353535"/>
                </a:solidFill>
              </a:rPr>
              <a:t>init.</a:t>
            </a:r>
            <a:r>
              <a:rPr lang="en-US" sz="1800" dirty="0">
                <a:solidFill>
                  <a:srgbClr val="353535"/>
                </a:solidFill>
              </a:rPr>
              <a:t>”</a:t>
            </a:r>
            <a:endParaRPr lang="en-US" sz="1800" dirty="0">
              <a:solidFill>
                <a:srgbClr val="0078D7"/>
              </a:solidFill>
            </a:endParaRPr>
          </a:p>
          <a:p>
            <a:pPr>
              <a:spcBef>
                <a:spcPts val="0"/>
              </a:spcBef>
              <a:spcAft>
                <a:spcPts val="900"/>
              </a:spcAft>
            </a:pPr>
            <a:endParaRPr lang="en-US" sz="1800" dirty="0">
              <a:solidFill>
                <a:srgbClr val="0078D7"/>
              </a:solidFill>
            </a:endParaRPr>
          </a:p>
          <a:p>
            <a:pPr>
              <a:spcBef>
                <a:spcPts val="0"/>
              </a:spcBef>
              <a:spcAft>
                <a:spcPts val="900"/>
              </a:spcAft>
            </a:pPr>
            <a:r>
              <a:rPr lang="en-US" sz="1800" dirty="0">
                <a:solidFill>
                  <a:srgbClr val="0078D7"/>
                </a:solidFill>
              </a:rPr>
              <a:t>Some of the capabilities of cloud-</a:t>
            </a:r>
            <a:r>
              <a:rPr lang="en-US" sz="1800" dirty="0" err="1">
                <a:solidFill>
                  <a:srgbClr val="0078D7"/>
                </a:solidFill>
              </a:rPr>
              <a:t>init</a:t>
            </a:r>
            <a:r>
              <a:rPr lang="en-US" sz="1800" dirty="0">
                <a:solidFill>
                  <a:srgbClr val="0078D7"/>
                </a:solidFill>
              </a:rPr>
              <a:t> are listed in this table.</a:t>
            </a:r>
          </a:p>
          <a:p>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164294015"/>
              </p:ext>
            </p:extLst>
          </p:nvPr>
        </p:nvGraphicFramePr>
        <p:xfrm>
          <a:off x="6446837" y="1592262"/>
          <a:ext cx="5791200" cy="3644465"/>
        </p:xfrm>
        <a:graphic>
          <a:graphicData uri="http://schemas.openxmlformats.org/drawingml/2006/table">
            <a:tbl>
              <a:tblPr firstRow="1" bandRow="1">
                <a:tableStyleId>{3B4B98B0-60AC-42C2-AFA5-B58CD77FA1E5}</a:tableStyleId>
              </a:tblPr>
              <a:tblGrid>
                <a:gridCol w="2881194">
                  <a:extLst>
                    <a:ext uri="{9D8B030D-6E8A-4147-A177-3AD203B41FA5}">
                      <a16:colId xmlns:a16="http://schemas.microsoft.com/office/drawing/2014/main" val="20000"/>
                    </a:ext>
                  </a:extLst>
                </a:gridCol>
                <a:gridCol w="2910006">
                  <a:extLst>
                    <a:ext uri="{9D8B030D-6E8A-4147-A177-3AD203B41FA5}">
                      <a16:colId xmlns:a16="http://schemas.microsoft.com/office/drawing/2014/main" val="20001"/>
                    </a:ext>
                  </a:extLst>
                </a:gridCol>
              </a:tblGrid>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bg1"/>
                          </a:solidFill>
                        </a:rPr>
                        <a:t>Setting a default locale</a:t>
                      </a:r>
                    </a:p>
                  </a:txBody>
                  <a:tcPr marL="93260" marR="93260" marT="46630" marB="46630" anchor="ctr">
                    <a:lnB w="6350" cap="flat" cmpd="sng" algn="ctr">
                      <a:solidFill>
                        <a:srgbClr val="0078D7"/>
                      </a:solidFill>
                      <a:prstDash val="solid"/>
                      <a:round/>
                      <a:headEnd type="none" w="med" len="med"/>
                      <a:tailEnd type="none" w="med" len="med"/>
                    </a:lnB>
                    <a:solidFill>
                      <a:srgbClr val="0078D7"/>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bg1"/>
                          </a:solidFill>
                        </a:rPr>
                        <a:t>Setup and run puppet</a:t>
                      </a:r>
                    </a:p>
                  </a:txBody>
                  <a:tcPr marL="93260" marR="93260" marT="46630" marB="46630" anchor="ctr">
                    <a:lnB w="6350" cap="flat" cmpd="sng" algn="ctr">
                      <a:solidFill>
                        <a:srgbClr val="0078D7"/>
                      </a:solidFill>
                      <a:prstDash val="solid"/>
                      <a:round/>
                      <a:headEnd type="none" w="med" len="med"/>
                      <a:tailEnd type="none" w="med" len="med"/>
                    </a:lnB>
                    <a:solidFill>
                      <a:srgbClr val="0078D7"/>
                    </a:solidFill>
                  </a:tcPr>
                </a:tc>
                <a:extLst>
                  <a:ext uri="{0D108BD9-81ED-4DB2-BD59-A6C34878D82A}">
                    <a16:rowId xmlns:a16="http://schemas.microsoft.com/office/drawing/2014/main" val="10000"/>
                  </a:ext>
                </a:extLst>
              </a:tr>
              <a:tr h="3523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Setting a instance hostname</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Add apt repositories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1"/>
                  </a:ext>
                </a:extLst>
              </a:tr>
              <a:tr h="12684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Including users and groups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Run commands on first boot</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2"/>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Writing out arbitrary files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Alter the completion message</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3"/>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Adding a yum repository</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Install arbitrary packages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4"/>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an instances trusted CA certificates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Run apt or yum upgrade</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5"/>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an instances </a:t>
                      </a:r>
                      <a:r>
                        <a:rPr lang="en-US" sz="1000" dirty="0" err="1">
                          <a:latin typeface="Segoe UI" panose="020B0502040204020203" pitchFamily="34" charset="0"/>
                          <a:cs typeface="Segoe UI" panose="020B0502040204020203" pitchFamily="34" charset="0"/>
                        </a:rPr>
                        <a:t>resolv.conf</a:t>
                      </a:r>
                      <a:endParaRPr lang="en-US" sz="1000" dirty="0">
                        <a:latin typeface="Segoe UI" panose="020B0502040204020203" pitchFamily="34" charset="0"/>
                        <a:cs typeface="Segoe UI" panose="020B0502040204020203" pitchFamily="34" charset="0"/>
                      </a:endParaRP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Adjust mount points mounted</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6"/>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Install and run chef recipes</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Call a </a:t>
                      </a:r>
                      <a:r>
                        <a:rPr lang="en-US" sz="1000" dirty="0" err="1">
                          <a:latin typeface="Segoe UI" panose="020B0502040204020203" pitchFamily="34" charset="0"/>
                          <a:cs typeface="Segoe UI" panose="020B0502040204020203" pitchFamily="34" charset="0"/>
                        </a:rPr>
                        <a:t>url</a:t>
                      </a:r>
                      <a:r>
                        <a:rPr lang="en-US" sz="1000" dirty="0">
                          <a:latin typeface="Segoe UI" panose="020B0502040204020203" pitchFamily="34" charset="0"/>
                          <a:cs typeface="Segoe UI" panose="020B0502040204020203" pitchFamily="34" charset="0"/>
                        </a:rPr>
                        <a:t> when finished</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007"/>
                  </a:ext>
                </a:extLst>
              </a:tr>
              <a:tr h="4352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Reboot/</a:t>
                      </a:r>
                      <a:r>
                        <a:rPr lang="en-US" sz="1000" dirty="0" err="1">
                          <a:latin typeface="Segoe UI" panose="020B0502040204020203" pitchFamily="34" charset="0"/>
                          <a:cs typeface="Segoe UI" panose="020B0502040204020203" pitchFamily="34" charset="0"/>
                        </a:rPr>
                        <a:t>poweroff</a:t>
                      </a:r>
                      <a:r>
                        <a:rPr lang="en-US" sz="1000" dirty="0">
                          <a:latin typeface="Segoe UI" panose="020B0502040204020203" pitchFamily="34" charset="0"/>
                          <a:cs typeface="Segoe UI" panose="020B0502040204020203" pitchFamily="34" charset="0"/>
                        </a:rPr>
                        <a:t> when finished</a:t>
                      </a:r>
                    </a:p>
                  </a:txBody>
                  <a:tcPr marL="93260" marR="93260" marT="46630" marB="46630" anchor="ctr">
                    <a:lnL w="6350" cap="flat" cmpd="sng" algn="ctr">
                      <a:solidFill>
                        <a:srgbClr val="0078D7"/>
                      </a:solidFill>
                      <a:prstDash val="solid"/>
                      <a:round/>
                      <a:headEnd type="none" w="med" len="med"/>
                      <a:tailEnd type="none" w="med" len="med"/>
                    </a:lnL>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Configure instances </a:t>
                      </a:r>
                      <a:r>
                        <a:rPr lang="en-US" sz="1000" dirty="0" err="1">
                          <a:latin typeface="Segoe UI" panose="020B0502040204020203" pitchFamily="34" charset="0"/>
                          <a:cs typeface="Segoe UI" panose="020B0502040204020203" pitchFamily="34" charset="0"/>
                        </a:rPr>
                        <a:t>ssh</a:t>
                      </a:r>
                      <a:r>
                        <a:rPr lang="en-US" sz="1000" dirty="0">
                          <a:latin typeface="Segoe UI" panose="020B0502040204020203" pitchFamily="34" charset="0"/>
                          <a:cs typeface="Segoe UI" panose="020B0502040204020203" pitchFamily="34" charset="0"/>
                        </a:rPr>
                        <a:t>-keys</a:t>
                      </a:r>
                    </a:p>
                  </a:txBody>
                  <a:tcPr marL="93260" marR="93260" marT="46630" marB="46630" anchor="ctr">
                    <a:lnR w="6350" cap="flat" cmpd="sng" algn="ctr">
                      <a:solidFill>
                        <a:srgbClr val="0078D7"/>
                      </a:solidFill>
                      <a:prstDash val="solid"/>
                      <a:round/>
                      <a:headEnd type="none" w="med" len="med"/>
                      <a:tailEnd type="none" w="med" len="med"/>
                    </a:lnR>
                    <a:lnT w="6350" cap="flat" cmpd="sng" algn="ctr">
                      <a:solidFill>
                        <a:srgbClr val="0078D7"/>
                      </a:solidFill>
                      <a:prstDash val="solid"/>
                      <a:round/>
                      <a:headEnd type="none" w="med" len="med"/>
                      <a:tailEnd type="none" w="med" len="med"/>
                    </a:lnT>
                    <a:lnB w="6350" cap="flat" cmpd="sng" algn="ctr">
                      <a:solidFill>
                        <a:srgbClr val="0078D7"/>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1440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cloud-</a:t>
            </a:r>
            <a:r>
              <a:rPr lang="en-US" dirty="0" err="1">
                <a:solidFill>
                  <a:srgbClr val="505050"/>
                </a:solidFill>
              </a:rPr>
              <a:t>init</a:t>
            </a:r>
            <a:r>
              <a:rPr lang="en-US" dirty="0">
                <a:solidFill>
                  <a:srgbClr val="505050"/>
                </a:solidFill>
              </a:rPr>
              <a:t> Integration in Azure</a:t>
            </a:r>
          </a:p>
        </p:txBody>
      </p:sp>
      <p:sp>
        <p:nvSpPr>
          <p:cNvPr id="3" name="Text Placeholder 2"/>
          <p:cNvSpPr>
            <a:spLocks noGrp="1"/>
          </p:cNvSpPr>
          <p:nvPr>
            <p:ph type="body" sz="quarter" idx="10"/>
          </p:nvPr>
        </p:nvSpPr>
        <p:spPr>
          <a:xfrm>
            <a:off x="274638" y="1212850"/>
            <a:ext cx="10210799" cy="1994392"/>
          </a:xfrm>
        </p:spPr>
        <p:txBody>
          <a:bodyPr/>
          <a:lstStyle/>
          <a:p>
            <a:pPr>
              <a:spcBef>
                <a:spcPts val="0"/>
              </a:spcBef>
              <a:spcAft>
                <a:spcPts val="600"/>
              </a:spcAft>
            </a:pPr>
            <a:r>
              <a:rPr lang="en-US" sz="2800" dirty="0">
                <a:solidFill>
                  <a:srgbClr val="0078D7"/>
                </a:solidFill>
              </a:rPr>
              <a:t>The following distributions currently support cloud-</a:t>
            </a:r>
            <a:r>
              <a:rPr lang="en-US" sz="2800" dirty="0" err="1">
                <a:solidFill>
                  <a:srgbClr val="0078D7"/>
                </a:solidFill>
              </a:rPr>
              <a:t>init</a:t>
            </a:r>
            <a:r>
              <a:rPr lang="en-US" sz="2800" dirty="0">
                <a:solidFill>
                  <a:srgbClr val="0078D7"/>
                </a:solidFill>
              </a:rPr>
              <a:t> integration out of the box:</a:t>
            </a:r>
          </a:p>
          <a:p>
            <a:pPr marL="285750" indent="-285750">
              <a:spcBef>
                <a:spcPts val="0"/>
              </a:spcBef>
              <a:spcAft>
                <a:spcPts val="600"/>
              </a:spcAft>
              <a:buFont typeface="Arial" panose="020B0604020202020204" pitchFamily="34" charset="0"/>
              <a:buChar char="•"/>
            </a:pPr>
            <a:r>
              <a:rPr lang="en-US" sz="1800" dirty="0"/>
              <a:t>Ubuntu</a:t>
            </a:r>
          </a:p>
          <a:p>
            <a:pPr marL="285750" indent="-285750">
              <a:spcBef>
                <a:spcPts val="0"/>
              </a:spcBef>
              <a:spcAft>
                <a:spcPts val="600"/>
              </a:spcAft>
              <a:buFont typeface="Arial" panose="020B0604020202020204" pitchFamily="34" charset="0"/>
              <a:buChar char="•"/>
            </a:pPr>
            <a:r>
              <a:rPr lang="en-US" sz="1800" dirty="0"/>
              <a:t>CoreOS</a:t>
            </a:r>
          </a:p>
          <a:p>
            <a:pPr marL="285750" indent="-285750">
              <a:buFont typeface="Arial" panose="020B0604020202020204" pitchFamily="34" charset="0"/>
              <a:buChar char="•"/>
            </a:pPr>
            <a:endParaRPr lang="en-US" sz="18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482" y="2843434"/>
            <a:ext cx="5026278" cy="3769708"/>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6719" y="3497262"/>
            <a:ext cx="7146466" cy="2708779"/>
          </a:xfrm>
          <a:prstGeom prst="rect">
            <a:avLst/>
          </a:prstGeom>
        </p:spPr>
      </p:pic>
    </p:spTree>
    <p:extLst>
      <p:ext uri="{BB962C8B-B14F-4D97-AF65-F5344CB8AC3E}">
        <p14:creationId xmlns:p14="http://schemas.microsoft.com/office/powerpoint/2010/main" val="31153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BD2B-F355-4677-81E3-50B8EE2D5854}"/>
              </a:ext>
            </a:extLst>
          </p:cNvPr>
          <p:cNvSpPr>
            <a:spLocks noGrp="1"/>
          </p:cNvSpPr>
          <p:nvPr>
            <p:ph type="title"/>
          </p:nvPr>
        </p:nvSpPr>
        <p:spPr/>
        <p:txBody>
          <a:bodyPr/>
          <a:lstStyle/>
          <a:p>
            <a:r>
              <a:rPr lang="en-US" sz="4400" dirty="0">
                <a:solidFill>
                  <a:srgbClr val="505050"/>
                </a:solidFill>
              </a:rPr>
              <a:t>Sample custom data template section</a:t>
            </a:r>
          </a:p>
        </p:txBody>
      </p:sp>
      <p:pic>
        <p:nvPicPr>
          <p:cNvPr id="7" name="Picture 6">
            <a:extLst>
              <a:ext uri="{FF2B5EF4-FFF2-40B4-BE49-F238E27FC236}">
                <a16:creationId xmlns:a16="http://schemas.microsoft.com/office/drawing/2014/main" id="{57A832D0-76A1-458E-8D84-28A6DA385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639" y="1066938"/>
            <a:ext cx="11582398" cy="5927587"/>
          </a:xfrm>
          <a:prstGeom prst="rect">
            <a:avLst/>
          </a:prstGeom>
        </p:spPr>
      </p:pic>
    </p:spTree>
    <p:extLst>
      <p:ext uri="{BB962C8B-B14F-4D97-AF65-F5344CB8AC3E}">
        <p14:creationId xmlns:p14="http://schemas.microsoft.com/office/powerpoint/2010/main" val="741536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00" y="1576981"/>
            <a:ext cx="5257038" cy="3840562"/>
          </a:xfrm>
        </p:spPr>
        <p:txBody>
          <a:bodyPr anchor="ctr" anchorCtr="0"/>
          <a:lstStyle/>
          <a:p>
            <a:r>
              <a:rPr lang="en-US" sz="2800" dirty="0">
                <a:solidFill>
                  <a:srgbClr val="353535"/>
                </a:solidFill>
              </a:rPr>
              <a:t>If you think you will do a task twice, automate it!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7528" y="3194"/>
            <a:ext cx="5448155" cy="6990886"/>
          </a:xfrm>
          <a:prstGeom prst="rect">
            <a:avLst/>
          </a:prstGeom>
        </p:spPr>
      </p:pic>
    </p:spTree>
    <p:extLst>
      <p:ext uri="{BB962C8B-B14F-4D97-AF65-F5344CB8AC3E}">
        <p14:creationId xmlns:p14="http://schemas.microsoft.com/office/powerpoint/2010/main" val="101366734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407733"/>
            <a:ext cx="11887200" cy="2179058"/>
          </a:xfrm>
        </p:spPr>
        <p:txBody>
          <a:bodyPr/>
          <a:lstStyle/>
          <a:p>
            <a:r>
              <a:rPr lang="en-US" dirty="0"/>
              <a:t>Can we use Azure Automation </a:t>
            </a:r>
            <a:br>
              <a:rPr lang="en-US" dirty="0"/>
            </a:br>
            <a:r>
              <a:rPr lang="en-US" i="1" dirty="0"/>
              <a:t>against</a:t>
            </a:r>
            <a:r>
              <a:rPr lang="en-US" dirty="0"/>
              <a:t> Azure Stack Hub? </a:t>
            </a:r>
          </a:p>
        </p:txBody>
      </p:sp>
    </p:spTree>
    <p:extLst>
      <p:ext uri="{BB962C8B-B14F-4D97-AF65-F5344CB8AC3E}">
        <p14:creationId xmlns:p14="http://schemas.microsoft.com/office/powerpoint/2010/main" val="36089887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3|6.3|10.2"/>
</p:tagLst>
</file>

<file path=ppt/tags/tag2.xml><?xml version="1.0" encoding="utf-8"?>
<p:tagLst xmlns:a="http://schemas.openxmlformats.org/drawingml/2006/main" xmlns:r="http://schemas.openxmlformats.org/officeDocument/2006/relationships" xmlns:p="http://schemas.openxmlformats.org/presentationml/2006/main">
  <p:tag name="TIMING" val="|19.9|39.2|29.7"/>
</p:tagLst>
</file>

<file path=ppt/tags/tag3.xml><?xml version="1.0" encoding="utf-8"?>
<p:tagLst xmlns:a="http://schemas.openxmlformats.org/drawingml/2006/main" xmlns:r="http://schemas.openxmlformats.org/officeDocument/2006/relationships" xmlns:p="http://schemas.openxmlformats.org/presentationml/2006/main">
  <p:tag name="TIMING" val="|1.3|6.3|10.2"/>
</p:tagLst>
</file>

<file path=ppt/tags/tag4.xml><?xml version="1.0" encoding="utf-8"?>
<p:tagLst xmlns:a="http://schemas.openxmlformats.org/drawingml/2006/main" xmlns:r="http://schemas.openxmlformats.org/officeDocument/2006/relationships" xmlns:p="http://schemas.openxmlformats.org/presentationml/2006/main">
  <p:tag name="TIMING" val="|1.3|6.3|10.2"/>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16428|recordLength=416493|start=0|end=416428|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TIMING" val="|11.4|19.7|7.7|12.1"/>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0.potx [Read-Only]" id="{FD74962A-9477-44E6-BA8E-33539D2B37F4}" vid="{5B950F2A-D084-4C55-861C-31BDC41DD1CF}"/>
    </a:ext>
  </a:extLst>
</a:theme>
</file>

<file path=ppt/theme/theme4.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4_WHITE TEMPLATE">
  <a:themeElements>
    <a:clrScheme name="MS_AzureStackAirlift_Template_01">
      <a:dk1>
        <a:srgbClr val="505050"/>
      </a:dk1>
      <a:lt1>
        <a:srgbClr val="FFFFFF"/>
      </a:lt1>
      <a:dk2>
        <a:srgbClr val="0078D7"/>
      </a:dk2>
      <a:lt2>
        <a:srgbClr val="EAEAEA"/>
      </a:lt2>
      <a:accent1>
        <a:srgbClr val="0078D7"/>
      </a:accent1>
      <a:accent2>
        <a:srgbClr val="00B0E3"/>
      </a:accent2>
      <a:accent3>
        <a:srgbClr val="005291"/>
      </a:accent3>
      <a:accent4>
        <a:srgbClr val="002050"/>
      </a:accent4>
      <a:accent5>
        <a:srgbClr val="7FBA00"/>
      </a:accent5>
      <a:accent6>
        <a:srgbClr val="7F7F7F"/>
      </a:accent6>
      <a:hlink>
        <a:srgbClr val="40CDF5"/>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StackAirliftArch" id="{F9087B62-B1FA-4C3E-9367-9BFDCDCFACEF}" vid="{2748E951-70FC-4AB1-B473-96C668F8C0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8281</Words>
  <Application>Microsoft Office PowerPoint</Application>
  <PresentationFormat>Custom</PresentationFormat>
  <Paragraphs>924</Paragraphs>
  <Slides>75</Slides>
  <Notes>75</Notes>
  <HiddenSlides>44</HiddenSlides>
  <MMClips>1</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75</vt:i4>
      </vt:variant>
    </vt:vector>
  </HeadingPairs>
  <TitlesOfParts>
    <vt:vector size="89" baseType="lpstr">
      <vt:lpstr>Arial</vt:lpstr>
      <vt:lpstr>Calibri</vt:lpstr>
      <vt:lpstr>Consolas</vt:lpstr>
      <vt:lpstr>Courier New</vt:lpstr>
      <vt:lpstr>Segoe UI</vt:lpstr>
      <vt:lpstr>Segoe UI Light</vt:lpstr>
      <vt:lpstr>Segoe UI Semilight</vt:lpstr>
      <vt:lpstr>Wingdings</vt:lpstr>
      <vt:lpstr>WHITE TEMPLATE</vt:lpstr>
      <vt:lpstr>DARK GRAY TEMPLATE</vt:lpstr>
      <vt:lpstr>Services4x3</vt:lpstr>
      <vt:lpstr>2_WHITE TEMPLATE</vt:lpstr>
      <vt:lpstr>4_WHITE TEMPLATE</vt:lpstr>
      <vt:lpstr>Visio</vt:lpstr>
      <vt:lpstr>Microsoft Azure Stack Hub</vt:lpstr>
      <vt:lpstr>Agenda</vt:lpstr>
      <vt:lpstr>Azure Automation</vt:lpstr>
      <vt:lpstr>Azure Automation</vt:lpstr>
      <vt:lpstr>Azure Automation capabilities </vt:lpstr>
      <vt:lpstr>Azure Automation  in Azure Stack Hub? </vt:lpstr>
      <vt:lpstr>Azure Stack Hub automation capabilities</vt:lpstr>
      <vt:lpstr>If you think you will do a task twice, automate it!</vt:lpstr>
      <vt:lpstr>Can we use Azure Automation  against Azure Stack Hub? </vt:lpstr>
      <vt:lpstr>Azure Automation</vt:lpstr>
      <vt:lpstr>PowerPoint Presentation</vt:lpstr>
      <vt:lpstr>Typical automation scenarios</vt:lpstr>
      <vt:lpstr>Hybrid automation  using Azure Automation </vt:lpstr>
      <vt:lpstr>Hybrid automation using Azure Automation</vt:lpstr>
      <vt:lpstr>Hybrid Runbook Workers</vt:lpstr>
      <vt:lpstr>Hybrid Runbook Worker notes</vt:lpstr>
      <vt:lpstr>Additional fine points</vt:lpstr>
      <vt:lpstr>Other Options for Automating IaaS VM Configuration</vt:lpstr>
      <vt:lpstr>Tools to automate activities in Azure Stack Hub</vt:lpstr>
      <vt:lpstr>PowerShell Desired State Configuration</vt:lpstr>
      <vt:lpstr>DSC enables…</vt:lpstr>
      <vt:lpstr>Extending automation with modules</vt:lpstr>
      <vt:lpstr>Azure Automation + DSC</vt:lpstr>
      <vt:lpstr>Azure Automation + DSC</vt:lpstr>
      <vt:lpstr>DSC and runbooks – Better together</vt:lpstr>
      <vt:lpstr>Azure Automation DSC</vt:lpstr>
      <vt:lpstr>DSC push model</vt:lpstr>
      <vt:lpstr>DSC terms and processes</vt:lpstr>
      <vt:lpstr>Questions?</vt:lpstr>
      <vt:lpstr>PowerPoint Presentation</vt:lpstr>
      <vt:lpstr>Appendix</vt:lpstr>
      <vt:lpstr>Architecture</vt:lpstr>
      <vt:lpstr>Runbook Worker – Architecture</vt:lpstr>
      <vt:lpstr>PowerPoint Presentation</vt:lpstr>
      <vt:lpstr>Enable automation across Azure resources and external systems</vt:lpstr>
      <vt:lpstr>Enable automation across Azure resources and external systems</vt:lpstr>
      <vt:lpstr>But wait, there’s more! AWS?????</vt:lpstr>
      <vt:lpstr>More automation options</vt:lpstr>
      <vt:lpstr>Chef, Puppet, and Ansible</vt:lpstr>
      <vt:lpstr>Chef and Azure</vt:lpstr>
      <vt:lpstr>Chef and Azure</vt:lpstr>
      <vt:lpstr>Chef with PowerShell DSC</vt:lpstr>
      <vt:lpstr>Puppet on Azure</vt:lpstr>
      <vt:lpstr>Compare and contrast</vt:lpstr>
      <vt:lpstr>Architecture</vt:lpstr>
      <vt:lpstr>Automation concepts</vt:lpstr>
      <vt:lpstr>Automation in the portal</vt:lpstr>
      <vt:lpstr>Intro to Automation assets</vt:lpstr>
      <vt:lpstr>Integration modules</vt:lpstr>
      <vt:lpstr>Schedule</vt:lpstr>
      <vt:lpstr>Variables</vt:lpstr>
      <vt:lpstr>Connections</vt:lpstr>
      <vt:lpstr>Credentials and certificates</vt:lpstr>
      <vt:lpstr>Using assets in runbooks</vt:lpstr>
      <vt:lpstr>Configuring automation</vt:lpstr>
      <vt:lpstr>Setting up an execution account</vt:lpstr>
      <vt:lpstr>Grant the account co-admin privileges</vt:lpstr>
      <vt:lpstr>Automation account</vt:lpstr>
      <vt:lpstr>Automation operator role</vt:lpstr>
      <vt:lpstr>Runbook management cmdlets samples</vt:lpstr>
      <vt:lpstr>Set up source control</vt:lpstr>
      <vt:lpstr>Runbook publishing</vt:lpstr>
      <vt:lpstr>Resource modeling</vt:lpstr>
      <vt:lpstr>Modeling the sub-system </vt:lpstr>
      <vt:lpstr>MOF-based resource structure</vt:lpstr>
      <vt:lpstr>Class-based resource structure Simpler to set up, manage, and use</vt:lpstr>
      <vt:lpstr>Composite resource</vt:lpstr>
      <vt:lpstr>Simple vs. composite resource</vt:lpstr>
      <vt:lpstr>Azure VM custom script extension Introduction</vt:lpstr>
      <vt:lpstr>DSC decouples …</vt:lpstr>
      <vt:lpstr>Azure VM custom script extension Why and how</vt:lpstr>
      <vt:lpstr>Sample custom script extension template section</vt:lpstr>
      <vt:lpstr>Linux custom data integration</vt:lpstr>
      <vt:lpstr>cloud-init Integration in Azure</vt:lpstr>
      <vt:lpstr>Sample custom data template section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2019-12-20T21:21:49Z</dcterms:created>
  <dcterms:modified xsi:type="dcterms:W3CDTF">2020-03-05T18:39:37Z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2019-12-20T21:22:15.2858723Z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421862d5-8023-4f14-95d2-ae598a19223d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